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256" r:id="rId2"/>
    <p:sldId id="391" r:id="rId3"/>
    <p:sldId id="392" r:id="rId4"/>
    <p:sldId id="448" r:id="rId5"/>
    <p:sldId id="449" r:id="rId6"/>
    <p:sldId id="393" r:id="rId7"/>
    <p:sldId id="394" r:id="rId8"/>
    <p:sldId id="422" r:id="rId9"/>
    <p:sldId id="427" r:id="rId10"/>
    <p:sldId id="431" r:id="rId11"/>
    <p:sldId id="435" r:id="rId12"/>
    <p:sldId id="395" r:id="rId13"/>
    <p:sldId id="428" r:id="rId14"/>
    <p:sldId id="432" r:id="rId15"/>
    <p:sldId id="433" r:id="rId16"/>
    <p:sldId id="424" r:id="rId17"/>
    <p:sldId id="397" r:id="rId18"/>
    <p:sldId id="399" r:id="rId19"/>
    <p:sldId id="398" r:id="rId20"/>
    <p:sldId id="400" r:id="rId21"/>
    <p:sldId id="417" r:id="rId22"/>
    <p:sldId id="402" r:id="rId23"/>
    <p:sldId id="413" r:id="rId24"/>
    <p:sldId id="414" r:id="rId25"/>
    <p:sldId id="415" r:id="rId26"/>
    <p:sldId id="425" r:id="rId27"/>
    <p:sldId id="407" r:id="rId28"/>
    <p:sldId id="408" r:id="rId29"/>
    <p:sldId id="434" r:id="rId30"/>
    <p:sldId id="419" r:id="rId31"/>
    <p:sldId id="409" r:id="rId32"/>
    <p:sldId id="411" r:id="rId33"/>
    <p:sldId id="443" r:id="rId34"/>
    <p:sldId id="437" r:id="rId35"/>
    <p:sldId id="436" r:id="rId36"/>
    <p:sldId id="441" r:id="rId37"/>
    <p:sldId id="444" r:id="rId38"/>
    <p:sldId id="445" r:id="rId39"/>
    <p:sldId id="446" r:id="rId40"/>
    <p:sldId id="447" r:id="rId41"/>
    <p:sldId id="438" r:id="rId42"/>
    <p:sldId id="439" r:id="rId43"/>
    <p:sldId id="440" r:id="rId44"/>
    <p:sldId id="324" r:id="rId45"/>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45" autoAdjust="0"/>
    <p:restoredTop sz="98401" autoAdjust="0"/>
  </p:normalViewPr>
  <p:slideViewPr>
    <p:cSldViewPr>
      <p:cViewPr varScale="1">
        <p:scale>
          <a:sx n="65" d="100"/>
          <a:sy n="65" d="100"/>
        </p:scale>
        <p:origin x="1344" y="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153534-E582-4996-A4C6-C99E202FD5CA}" type="doc">
      <dgm:prSet loTypeId="urn:microsoft.com/office/officeart/2005/8/layout/chevron2" loCatId="list" qsTypeId="urn:microsoft.com/office/officeart/2005/8/quickstyle/simple1" qsCatId="simple" csTypeId="urn:microsoft.com/office/officeart/2005/8/colors/accent4_1" csCatId="accent4" phldr="1"/>
      <dgm:spPr/>
      <dgm:t>
        <a:bodyPr/>
        <a:lstStyle/>
        <a:p>
          <a:endParaRPr lang="es-MX"/>
        </a:p>
      </dgm:t>
    </dgm:pt>
    <dgm:pt modelId="{8F7AD4EC-C6F8-486E-86E9-80F1B3C7209D}">
      <dgm:prSet phldrT="[Texto]" custT="1"/>
      <dgm:spPr/>
      <dgm:t>
        <a:bodyPr/>
        <a:lstStyle/>
        <a:p>
          <a:pPr>
            <a:spcAft>
              <a:spcPct val="35000"/>
            </a:spcAft>
          </a:pPr>
          <a:endParaRPr lang="es-MX" sz="1100" b="1" dirty="0"/>
        </a:p>
        <a:p>
          <a:pPr>
            <a:spcAft>
              <a:spcPts val="0"/>
            </a:spcAft>
          </a:pPr>
          <a:endParaRPr lang="es-MX" sz="1100" b="1" dirty="0"/>
        </a:p>
        <a:p>
          <a:pPr>
            <a:spcAft>
              <a:spcPts val="0"/>
            </a:spcAft>
          </a:pPr>
          <a:r>
            <a:rPr lang="es-MX" sz="1200" b="1" dirty="0"/>
            <a:t>Redacción de</a:t>
          </a:r>
        </a:p>
        <a:p>
          <a:pPr>
            <a:spcAft>
              <a:spcPts val="0"/>
            </a:spcAft>
          </a:pPr>
          <a:r>
            <a:rPr lang="es-MX" sz="1200" b="1" dirty="0"/>
            <a:t> Criterios</a:t>
          </a:r>
        </a:p>
      </dgm:t>
    </dgm:pt>
    <dgm:pt modelId="{5AE243EA-B3D7-4CB0-BEBE-19B3F0FE1DFD}" type="parTrans" cxnId="{BA19AC28-A3BB-4E85-8765-9B4EBC73659E}">
      <dgm:prSet/>
      <dgm:spPr/>
      <dgm:t>
        <a:bodyPr/>
        <a:lstStyle/>
        <a:p>
          <a:endParaRPr lang="es-MX" sz="2000"/>
        </a:p>
      </dgm:t>
    </dgm:pt>
    <dgm:pt modelId="{6CD60CA8-BF95-4B6A-9767-E5D45A2AB400}" type="sibTrans" cxnId="{BA19AC28-A3BB-4E85-8765-9B4EBC73659E}">
      <dgm:prSet/>
      <dgm:spPr/>
      <dgm:t>
        <a:bodyPr/>
        <a:lstStyle/>
        <a:p>
          <a:endParaRPr lang="es-MX" sz="2000"/>
        </a:p>
      </dgm:t>
    </dgm:pt>
    <dgm:pt modelId="{C42BE9BB-6CE7-40EF-8619-5D9674C7AEAB}">
      <dgm:prSet phldrT="[Texto]" custT="1"/>
      <dgm:spPr/>
      <dgm:t>
        <a:bodyPr/>
        <a:lstStyle/>
        <a:p>
          <a:r>
            <a:rPr lang="es-MX" sz="1400" dirty="0"/>
            <a:t>46 Obligaciones comunes redactadas por el  INAI</a:t>
          </a:r>
        </a:p>
      </dgm:t>
    </dgm:pt>
    <dgm:pt modelId="{6A3AB330-BC7C-4787-AC7A-22840D992F5D}" type="parTrans" cxnId="{D2248CCD-0D32-449A-AD83-9145BA957979}">
      <dgm:prSet/>
      <dgm:spPr/>
      <dgm:t>
        <a:bodyPr/>
        <a:lstStyle/>
        <a:p>
          <a:endParaRPr lang="es-MX" sz="2000"/>
        </a:p>
      </dgm:t>
    </dgm:pt>
    <dgm:pt modelId="{28D6137D-463E-4B12-BAFA-B460013D01F1}" type="sibTrans" cxnId="{D2248CCD-0D32-449A-AD83-9145BA957979}">
      <dgm:prSet/>
      <dgm:spPr/>
      <dgm:t>
        <a:bodyPr/>
        <a:lstStyle/>
        <a:p>
          <a:endParaRPr lang="es-MX" sz="2000"/>
        </a:p>
      </dgm:t>
    </dgm:pt>
    <dgm:pt modelId="{5976A9FC-8152-43CE-A111-7D1563EB848E}">
      <dgm:prSet phldrT="[Texto]" custT="1"/>
      <dgm:spPr/>
      <dgm:t>
        <a:bodyPr/>
        <a:lstStyle/>
        <a:p>
          <a:r>
            <a:rPr lang="es-MX" sz="1400" dirty="0"/>
            <a:t>122 Obligaciones específicas: Especialistas externos</a:t>
          </a:r>
        </a:p>
      </dgm:t>
    </dgm:pt>
    <dgm:pt modelId="{37CA7F19-BF2F-44E7-9BF9-73E893E2B74C}" type="parTrans" cxnId="{02EB4F94-1891-4322-AD2E-5DACA54AC3EF}">
      <dgm:prSet/>
      <dgm:spPr/>
      <dgm:t>
        <a:bodyPr/>
        <a:lstStyle/>
        <a:p>
          <a:endParaRPr lang="es-MX" sz="2000"/>
        </a:p>
      </dgm:t>
    </dgm:pt>
    <dgm:pt modelId="{5AE24269-E5DE-4C88-8F05-FC1EAE6719F4}" type="sibTrans" cxnId="{02EB4F94-1891-4322-AD2E-5DACA54AC3EF}">
      <dgm:prSet/>
      <dgm:spPr/>
      <dgm:t>
        <a:bodyPr/>
        <a:lstStyle/>
        <a:p>
          <a:endParaRPr lang="es-MX" sz="2000"/>
        </a:p>
      </dgm:t>
    </dgm:pt>
    <dgm:pt modelId="{9E39B284-3089-429F-AB0D-BCA8BF53BD32}">
      <dgm:prSet phldrT="[Texto]" custT="1"/>
      <dgm:spPr/>
      <dgm:t>
        <a:bodyPr/>
        <a:lstStyle/>
        <a:p>
          <a:r>
            <a:rPr lang="es-MX" sz="1200" b="1" dirty="0"/>
            <a:t>Lineamientos Generales Técnicos</a:t>
          </a:r>
        </a:p>
      </dgm:t>
    </dgm:pt>
    <dgm:pt modelId="{1FF7B23D-22EC-484C-B3D9-A4E349506A4A}" type="parTrans" cxnId="{F3C7E81A-63BC-4F8D-924A-1194345D1EA4}">
      <dgm:prSet/>
      <dgm:spPr/>
      <dgm:t>
        <a:bodyPr/>
        <a:lstStyle/>
        <a:p>
          <a:endParaRPr lang="es-MX" sz="2000"/>
        </a:p>
      </dgm:t>
    </dgm:pt>
    <dgm:pt modelId="{ABBEA56D-D6EC-4C9D-82D1-2D0149DBE97D}" type="sibTrans" cxnId="{F3C7E81A-63BC-4F8D-924A-1194345D1EA4}">
      <dgm:prSet/>
      <dgm:spPr/>
      <dgm:t>
        <a:bodyPr/>
        <a:lstStyle/>
        <a:p>
          <a:endParaRPr lang="es-MX" sz="2000"/>
        </a:p>
      </dgm:t>
    </dgm:pt>
    <dgm:pt modelId="{B760141B-8530-4C62-B813-2BD5B3F63ADD}">
      <dgm:prSet phldrT="[Texto]" custT="1"/>
      <dgm:spPr/>
      <dgm:t>
        <a:bodyPr/>
        <a:lstStyle/>
        <a:p>
          <a:r>
            <a:rPr lang="es-MX" sz="1400" dirty="0"/>
            <a:t>Revisión por </a:t>
          </a:r>
          <a:r>
            <a:rPr lang="es-MX" sz="1400" dirty="0" err="1"/>
            <a:t>OSC</a:t>
          </a:r>
          <a:r>
            <a:rPr lang="es-MX" sz="1400" dirty="0"/>
            <a:t> , instituciones académicas, Sujetos Obligados (federales y locales), así como integrantes del Sistema Nacional de Transparencia</a:t>
          </a:r>
        </a:p>
      </dgm:t>
    </dgm:pt>
    <dgm:pt modelId="{7E855F9B-E48A-459F-883D-904E07176CD8}" type="parTrans" cxnId="{D3007514-364F-435B-A5A1-27FB03B4CA0A}">
      <dgm:prSet/>
      <dgm:spPr/>
      <dgm:t>
        <a:bodyPr/>
        <a:lstStyle/>
        <a:p>
          <a:endParaRPr lang="es-MX" sz="2000"/>
        </a:p>
      </dgm:t>
    </dgm:pt>
    <dgm:pt modelId="{F4708E59-6F59-441E-A5F3-CD4FE9E592A3}" type="sibTrans" cxnId="{D3007514-364F-435B-A5A1-27FB03B4CA0A}">
      <dgm:prSet/>
      <dgm:spPr/>
      <dgm:t>
        <a:bodyPr/>
        <a:lstStyle/>
        <a:p>
          <a:endParaRPr lang="es-MX" sz="2000"/>
        </a:p>
      </dgm:t>
    </dgm:pt>
    <dgm:pt modelId="{5330C202-4D72-4E61-A038-3996FF919F3D}">
      <dgm:prSet phldrT="[Texto]" custT="1"/>
      <dgm:spPr/>
      <dgm:t>
        <a:bodyPr/>
        <a:lstStyle/>
        <a:p>
          <a:r>
            <a:rPr lang="es-MX" sz="1400" dirty="0"/>
            <a:t>2 Obligaciones comunes (fracciones V y VI del art. 70) desarrolladas por  GESOC</a:t>
          </a:r>
        </a:p>
      </dgm:t>
    </dgm:pt>
    <dgm:pt modelId="{52F94BB0-2395-40C4-AF89-3FED45761FB0}" type="parTrans" cxnId="{550DE2F3-334B-4CD0-850C-64740E3EFDE7}">
      <dgm:prSet/>
      <dgm:spPr/>
      <dgm:t>
        <a:bodyPr/>
        <a:lstStyle/>
        <a:p>
          <a:endParaRPr lang="es-MX" sz="2000"/>
        </a:p>
      </dgm:t>
    </dgm:pt>
    <dgm:pt modelId="{C59FF47D-7DD4-4D4B-950A-68D3D9A3303C}" type="sibTrans" cxnId="{550DE2F3-334B-4CD0-850C-64740E3EFDE7}">
      <dgm:prSet/>
      <dgm:spPr/>
      <dgm:t>
        <a:bodyPr/>
        <a:lstStyle/>
        <a:p>
          <a:endParaRPr lang="es-MX" sz="2000"/>
        </a:p>
      </dgm:t>
    </dgm:pt>
    <dgm:pt modelId="{698282A3-C406-40B2-9943-AA4919F82B5C}">
      <dgm:prSet phldrT="[Texto]" custT="1"/>
      <dgm:spPr/>
      <dgm:t>
        <a:bodyPr/>
        <a:lstStyle/>
        <a:p>
          <a:r>
            <a:rPr lang="es-MX" sz="1400" dirty="0"/>
            <a:t>Integración de la primera versión</a:t>
          </a:r>
        </a:p>
      </dgm:t>
    </dgm:pt>
    <dgm:pt modelId="{8B5CD33F-2369-48CE-B7D7-08690579FACE}" type="parTrans" cxnId="{52CEF457-BE3D-444C-B0CB-DF1CC3C8987A}">
      <dgm:prSet/>
      <dgm:spPr/>
      <dgm:t>
        <a:bodyPr/>
        <a:lstStyle/>
        <a:p>
          <a:endParaRPr lang="es-MX" sz="2000"/>
        </a:p>
      </dgm:t>
    </dgm:pt>
    <dgm:pt modelId="{13A08CA2-FCDA-4417-B54F-BB6BC6E0D166}" type="sibTrans" cxnId="{52CEF457-BE3D-444C-B0CB-DF1CC3C8987A}">
      <dgm:prSet/>
      <dgm:spPr/>
      <dgm:t>
        <a:bodyPr/>
        <a:lstStyle/>
        <a:p>
          <a:endParaRPr lang="es-MX" sz="2000"/>
        </a:p>
      </dgm:t>
    </dgm:pt>
    <dgm:pt modelId="{9A0DBD88-5AF0-4C6B-84A0-BB68C5461521}">
      <dgm:prSet phldrT="[Texto]" custT="1"/>
      <dgm:spPr/>
      <dgm:t>
        <a:bodyPr/>
        <a:lstStyle/>
        <a:p>
          <a:pPr>
            <a:spcAft>
              <a:spcPct val="35000"/>
            </a:spcAft>
          </a:pPr>
          <a:endParaRPr lang="es-MX" sz="1100" b="1" dirty="0"/>
        </a:p>
        <a:p>
          <a:pPr>
            <a:spcAft>
              <a:spcPts val="0"/>
            </a:spcAft>
          </a:pPr>
          <a:endParaRPr lang="es-MX" sz="1100" b="1" dirty="0"/>
        </a:p>
        <a:p>
          <a:pPr>
            <a:spcAft>
              <a:spcPts val="0"/>
            </a:spcAft>
          </a:pPr>
          <a:r>
            <a:rPr lang="es-MX" sz="1200" b="1" dirty="0"/>
            <a:t>Consulta</a:t>
          </a:r>
        </a:p>
        <a:p>
          <a:pPr>
            <a:spcAft>
              <a:spcPts val="0"/>
            </a:spcAft>
          </a:pPr>
          <a:r>
            <a:rPr lang="es-MX" sz="1200" b="1" dirty="0"/>
            <a:t>para ajuste</a:t>
          </a:r>
        </a:p>
      </dgm:t>
    </dgm:pt>
    <dgm:pt modelId="{99FE56ED-D8AB-4034-9350-27EB6A695CD9}" type="parTrans" cxnId="{6C39E4D1-A347-4BF7-98A7-D17243CB776E}">
      <dgm:prSet/>
      <dgm:spPr/>
      <dgm:t>
        <a:bodyPr/>
        <a:lstStyle/>
        <a:p>
          <a:endParaRPr lang="es-MX" sz="2000"/>
        </a:p>
      </dgm:t>
    </dgm:pt>
    <dgm:pt modelId="{2F014EDE-0A50-4A8F-A5B1-B4A257B6C6E0}" type="sibTrans" cxnId="{6C39E4D1-A347-4BF7-98A7-D17243CB776E}">
      <dgm:prSet/>
      <dgm:spPr/>
      <dgm:t>
        <a:bodyPr/>
        <a:lstStyle/>
        <a:p>
          <a:endParaRPr lang="es-MX" sz="2000"/>
        </a:p>
      </dgm:t>
    </dgm:pt>
    <dgm:pt modelId="{E85F96C8-066C-4C03-81AD-03EBC1FF9328}">
      <dgm:prSet phldrT="[Texto]" custT="1"/>
      <dgm:spPr/>
      <dgm:t>
        <a:bodyPr/>
        <a:lstStyle/>
        <a:p>
          <a:r>
            <a:rPr lang="es-MX" sz="1400" dirty="0"/>
            <a:t>Sujetos obligados estratégicos de la federación</a:t>
          </a:r>
        </a:p>
      </dgm:t>
    </dgm:pt>
    <dgm:pt modelId="{71014567-0433-429E-B7A8-682872DFF4DB}" type="parTrans" cxnId="{DDAF3B63-3265-4304-B175-8E6DB8E3B66C}">
      <dgm:prSet/>
      <dgm:spPr/>
      <dgm:t>
        <a:bodyPr/>
        <a:lstStyle/>
        <a:p>
          <a:endParaRPr lang="es-MX" sz="2000"/>
        </a:p>
      </dgm:t>
    </dgm:pt>
    <dgm:pt modelId="{50639F69-C97F-4A5B-B362-F976FE98476D}" type="sibTrans" cxnId="{DDAF3B63-3265-4304-B175-8E6DB8E3B66C}">
      <dgm:prSet/>
      <dgm:spPr/>
      <dgm:t>
        <a:bodyPr/>
        <a:lstStyle/>
        <a:p>
          <a:endParaRPr lang="es-MX" sz="2000"/>
        </a:p>
      </dgm:t>
    </dgm:pt>
    <dgm:pt modelId="{429B36EE-9CD4-49FF-B26E-8618E30622A7}">
      <dgm:prSet phldrT="[Texto]" custT="1"/>
      <dgm:spPr/>
      <dgm:t>
        <a:bodyPr/>
        <a:lstStyle/>
        <a:p>
          <a:r>
            <a:rPr lang="es-MX" sz="1400" dirty="0"/>
            <a:t>Sistema Nacional de Transparencia </a:t>
          </a:r>
        </a:p>
      </dgm:t>
    </dgm:pt>
    <dgm:pt modelId="{76DAC7C9-B981-4132-9177-41097AFCE0A9}" type="parTrans" cxnId="{45831039-6008-4EA4-8461-BDC813448448}">
      <dgm:prSet/>
      <dgm:spPr/>
      <dgm:t>
        <a:bodyPr/>
        <a:lstStyle/>
        <a:p>
          <a:endParaRPr lang="es-MX" sz="2000"/>
        </a:p>
      </dgm:t>
    </dgm:pt>
    <dgm:pt modelId="{BCB0DB0E-869C-4ADC-8743-0648D5A2F123}" type="sibTrans" cxnId="{45831039-6008-4EA4-8461-BDC813448448}">
      <dgm:prSet/>
      <dgm:spPr/>
      <dgm:t>
        <a:bodyPr/>
        <a:lstStyle/>
        <a:p>
          <a:endParaRPr lang="es-MX" sz="2000"/>
        </a:p>
      </dgm:t>
    </dgm:pt>
    <dgm:pt modelId="{17D8AA06-136F-42EC-B966-E841CED9042F}">
      <dgm:prSet phldrT="[Texto]" custT="1"/>
      <dgm:spPr/>
      <dgm:t>
        <a:bodyPr/>
        <a:lstStyle/>
        <a:p>
          <a:r>
            <a:rPr lang="es-MX" sz="1400" dirty="0"/>
            <a:t>Sujetos obligados estratégicos locales</a:t>
          </a:r>
        </a:p>
      </dgm:t>
    </dgm:pt>
    <dgm:pt modelId="{DAAEA226-1C9D-4F26-A633-F380DEC7D1A4}" type="parTrans" cxnId="{3182AF31-71F6-426B-BBED-E8EF2DBD72BA}">
      <dgm:prSet/>
      <dgm:spPr/>
      <dgm:t>
        <a:bodyPr/>
        <a:lstStyle/>
        <a:p>
          <a:endParaRPr lang="es-MX" sz="2000"/>
        </a:p>
      </dgm:t>
    </dgm:pt>
    <dgm:pt modelId="{6A6A9341-0984-4D39-82BC-55E250EAFAEC}" type="sibTrans" cxnId="{3182AF31-71F6-426B-BBED-E8EF2DBD72BA}">
      <dgm:prSet/>
      <dgm:spPr/>
      <dgm:t>
        <a:bodyPr/>
        <a:lstStyle/>
        <a:p>
          <a:endParaRPr lang="es-MX" sz="2000"/>
        </a:p>
      </dgm:t>
    </dgm:pt>
    <dgm:pt modelId="{B6D673D7-1ECA-42A0-AB9A-49D4AA0FD702}">
      <dgm:prSet phldrT="[Texto]" custT="1"/>
      <dgm:spPr/>
      <dgm:t>
        <a:bodyPr/>
        <a:lstStyle/>
        <a:p>
          <a:r>
            <a:rPr lang="es-MX" sz="1400" dirty="0"/>
            <a:t>Público en general</a:t>
          </a:r>
        </a:p>
      </dgm:t>
    </dgm:pt>
    <dgm:pt modelId="{F3E777B7-3BB4-4526-AA61-472723B544F4}" type="parTrans" cxnId="{6DC648CF-3AE2-4018-BA26-610E37297A89}">
      <dgm:prSet/>
      <dgm:spPr/>
      <dgm:t>
        <a:bodyPr/>
        <a:lstStyle/>
        <a:p>
          <a:endParaRPr lang="es-MX" sz="2000"/>
        </a:p>
      </dgm:t>
    </dgm:pt>
    <dgm:pt modelId="{9C9180C8-82A8-4525-93F8-8D47EDA555DA}" type="sibTrans" cxnId="{6DC648CF-3AE2-4018-BA26-610E37297A89}">
      <dgm:prSet/>
      <dgm:spPr/>
      <dgm:t>
        <a:bodyPr/>
        <a:lstStyle/>
        <a:p>
          <a:endParaRPr lang="es-MX" sz="2000"/>
        </a:p>
      </dgm:t>
    </dgm:pt>
    <dgm:pt modelId="{0ABDFCE3-33E1-4D56-8268-31F0F19FC6B5}">
      <dgm:prSet phldrT="[Texto]" custT="1"/>
      <dgm:spPr/>
      <dgm:t>
        <a:bodyPr/>
        <a:lstStyle/>
        <a:p>
          <a:endParaRPr lang="es-MX" sz="1100" b="1" dirty="0"/>
        </a:p>
        <a:p>
          <a:r>
            <a:rPr lang="es-MX" sz="1100" b="1" dirty="0"/>
            <a:t>Implementación</a:t>
          </a:r>
        </a:p>
      </dgm:t>
    </dgm:pt>
    <dgm:pt modelId="{F5FDDBC1-004B-44A1-A582-087551077DDF}" type="parTrans" cxnId="{15E44151-CF0C-4C3C-BD19-58E72984B209}">
      <dgm:prSet/>
      <dgm:spPr/>
      <dgm:t>
        <a:bodyPr/>
        <a:lstStyle/>
        <a:p>
          <a:endParaRPr lang="es-MX" sz="2000"/>
        </a:p>
      </dgm:t>
    </dgm:pt>
    <dgm:pt modelId="{C67BAA9B-2070-414A-8A35-7E3156D915A1}" type="sibTrans" cxnId="{15E44151-CF0C-4C3C-BD19-58E72984B209}">
      <dgm:prSet/>
      <dgm:spPr/>
      <dgm:t>
        <a:bodyPr/>
        <a:lstStyle/>
        <a:p>
          <a:endParaRPr lang="es-MX" sz="2000"/>
        </a:p>
      </dgm:t>
    </dgm:pt>
    <dgm:pt modelId="{14B327D1-5160-4802-AC61-D1B83816979B}">
      <dgm:prSet phldrT="[Texto]" custT="1"/>
      <dgm:spPr/>
      <dgm:t>
        <a:bodyPr/>
        <a:lstStyle/>
        <a:p>
          <a:r>
            <a:rPr lang="es-MX" sz="1400" dirty="0"/>
            <a:t>Aprobación por el Sistema Nacional de Transparencia antes del 5 de mayo de 2016</a:t>
          </a:r>
        </a:p>
      </dgm:t>
    </dgm:pt>
    <dgm:pt modelId="{86FCBA62-5B64-4519-9514-5B57173CAA75}" type="parTrans" cxnId="{29BECD0B-F17D-49C5-8032-40719728A1B8}">
      <dgm:prSet/>
      <dgm:spPr/>
      <dgm:t>
        <a:bodyPr/>
        <a:lstStyle/>
        <a:p>
          <a:endParaRPr lang="es-MX" sz="2000"/>
        </a:p>
      </dgm:t>
    </dgm:pt>
    <dgm:pt modelId="{B2C2BF11-633C-4BC0-A0ED-F84E081CCF7E}" type="sibTrans" cxnId="{29BECD0B-F17D-49C5-8032-40719728A1B8}">
      <dgm:prSet/>
      <dgm:spPr/>
      <dgm:t>
        <a:bodyPr/>
        <a:lstStyle/>
        <a:p>
          <a:endParaRPr lang="es-MX" sz="2000"/>
        </a:p>
      </dgm:t>
    </dgm:pt>
    <dgm:pt modelId="{C017712E-656E-4470-953B-4296C500904B}">
      <dgm:prSet phldrT="[Texto]" custT="1"/>
      <dgm:spPr/>
      <dgm:t>
        <a:bodyPr/>
        <a:lstStyle/>
        <a:p>
          <a:r>
            <a:rPr lang="es-MX" sz="1400" dirty="0"/>
            <a:t>Puesta en marcha de la Plataforma Nacional de Transparencia</a:t>
          </a:r>
        </a:p>
      </dgm:t>
    </dgm:pt>
    <dgm:pt modelId="{B9BE4CFD-FB3D-4DC6-95DB-5973965F0B22}" type="parTrans" cxnId="{01D3801F-E4FC-435B-8B11-5AA9BE8B41EF}">
      <dgm:prSet/>
      <dgm:spPr/>
      <dgm:t>
        <a:bodyPr/>
        <a:lstStyle/>
        <a:p>
          <a:endParaRPr lang="es-MX" sz="2000"/>
        </a:p>
      </dgm:t>
    </dgm:pt>
    <dgm:pt modelId="{48D49EC4-AE6F-446E-A99F-A5AE58C379CF}" type="sibTrans" cxnId="{01D3801F-E4FC-435B-8B11-5AA9BE8B41EF}">
      <dgm:prSet/>
      <dgm:spPr/>
      <dgm:t>
        <a:bodyPr/>
        <a:lstStyle/>
        <a:p>
          <a:endParaRPr lang="es-MX" sz="2000"/>
        </a:p>
      </dgm:t>
    </dgm:pt>
    <dgm:pt modelId="{261CC4B5-7916-437B-B55C-8CB23E5BEE2B}">
      <dgm:prSet phldrT="[Texto]" custT="1"/>
      <dgm:spPr/>
      <dgm:t>
        <a:bodyPr/>
        <a:lstStyle/>
        <a:p>
          <a:r>
            <a:rPr lang="es-MX" sz="1400" dirty="0"/>
            <a:t>Periodo de “carga de la información”</a:t>
          </a:r>
        </a:p>
      </dgm:t>
    </dgm:pt>
    <dgm:pt modelId="{D2139031-F09E-4FC5-9A18-E8A061968FC7}" type="parTrans" cxnId="{41251B2F-99B9-41A6-A810-9CD1CBEE5C72}">
      <dgm:prSet/>
      <dgm:spPr/>
      <dgm:t>
        <a:bodyPr/>
        <a:lstStyle/>
        <a:p>
          <a:endParaRPr lang="es-MX" sz="2000"/>
        </a:p>
      </dgm:t>
    </dgm:pt>
    <dgm:pt modelId="{744FA99A-F5BD-40E3-B218-6532DFAE8C2B}" type="sibTrans" cxnId="{41251B2F-99B9-41A6-A810-9CD1CBEE5C72}">
      <dgm:prSet/>
      <dgm:spPr/>
      <dgm:t>
        <a:bodyPr/>
        <a:lstStyle/>
        <a:p>
          <a:endParaRPr lang="es-MX" sz="2000"/>
        </a:p>
      </dgm:t>
    </dgm:pt>
    <dgm:pt modelId="{2D035B14-4172-427D-A515-B52A783A77FC}" type="pres">
      <dgm:prSet presAssocID="{3B153534-E582-4996-A4C6-C99E202FD5CA}" presName="linearFlow" presStyleCnt="0">
        <dgm:presLayoutVars>
          <dgm:dir/>
          <dgm:animLvl val="lvl"/>
          <dgm:resizeHandles val="exact"/>
        </dgm:presLayoutVars>
      </dgm:prSet>
      <dgm:spPr/>
    </dgm:pt>
    <dgm:pt modelId="{DA1982B5-7201-4D29-9CCA-785412087F12}" type="pres">
      <dgm:prSet presAssocID="{8F7AD4EC-C6F8-486E-86E9-80F1B3C7209D}" presName="composite" presStyleCnt="0"/>
      <dgm:spPr/>
    </dgm:pt>
    <dgm:pt modelId="{9E24334D-76A8-477F-A198-1882A8F23346}" type="pres">
      <dgm:prSet presAssocID="{8F7AD4EC-C6F8-486E-86E9-80F1B3C7209D}" presName="parentText" presStyleLbl="alignNode1" presStyleIdx="0" presStyleCnt="4" custScaleX="139343" custScaleY="103434">
        <dgm:presLayoutVars>
          <dgm:chMax val="1"/>
          <dgm:bulletEnabled val="1"/>
        </dgm:presLayoutVars>
      </dgm:prSet>
      <dgm:spPr/>
    </dgm:pt>
    <dgm:pt modelId="{44E5623B-6938-4E39-AFC9-B458F4346166}" type="pres">
      <dgm:prSet presAssocID="{8F7AD4EC-C6F8-486E-86E9-80F1B3C7209D}" presName="descendantText" presStyleLbl="alignAcc1" presStyleIdx="0" presStyleCnt="4" custScaleX="98136" custScaleY="120722" custLinFactNeighborX="5554">
        <dgm:presLayoutVars>
          <dgm:bulletEnabled val="1"/>
        </dgm:presLayoutVars>
      </dgm:prSet>
      <dgm:spPr/>
    </dgm:pt>
    <dgm:pt modelId="{40F85604-47A2-4D91-9933-E69839FCC25E}" type="pres">
      <dgm:prSet presAssocID="{6CD60CA8-BF95-4B6A-9767-E5D45A2AB400}" presName="sp" presStyleCnt="0"/>
      <dgm:spPr/>
    </dgm:pt>
    <dgm:pt modelId="{6F793561-AFF2-4168-AAB0-C7FE0E2B257E}" type="pres">
      <dgm:prSet presAssocID="{9E39B284-3089-429F-AB0D-BCA8BF53BD32}" presName="composite" presStyleCnt="0"/>
      <dgm:spPr/>
    </dgm:pt>
    <dgm:pt modelId="{54843FBB-3502-4B49-B16B-44F839DCB031}" type="pres">
      <dgm:prSet presAssocID="{9E39B284-3089-429F-AB0D-BCA8BF53BD32}" presName="parentText" presStyleLbl="alignNode1" presStyleIdx="1" presStyleCnt="4" custScaleX="139343" custScaleY="121293">
        <dgm:presLayoutVars>
          <dgm:chMax val="1"/>
          <dgm:bulletEnabled val="1"/>
        </dgm:presLayoutVars>
      </dgm:prSet>
      <dgm:spPr/>
    </dgm:pt>
    <dgm:pt modelId="{6326EE7F-B0DC-4B68-9952-8EDCA71FCBA4}" type="pres">
      <dgm:prSet presAssocID="{9E39B284-3089-429F-AB0D-BCA8BF53BD32}" presName="descendantText" presStyleLbl="alignAcc1" presStyleIdx="1" presStyleCnt="4" custScaleX="89733" custScaleY="122676" custLinFactNeighborX="1215" custLinFactNeighborY="-6244">
        <dgm:presLayoutVars>
          <dgm:bulletEnabled val="1"/>
        </dgm:presLayoutVars>
      </dgm:prSet>
      <dgm:spPr/>
    </dgm:pt>
    <dgm:pt modelId="{A91466F1-6312-4CBF-B5F0-16113EC8CC35}" type="pres">
      <dgm:prSet presAssocID="{ABBEA56D-D6EC-4C9D-82D1-2D0149DBE97D}" presName="sp" presStyleCnt="0"/>
      <dgm:spPr/>
    </dgm:pt>
    <dgm:pt modelId="{440A586A-E5C1-4560-8999-0D3CE2EA8520}" type="pres">
      <dgm:prSet presAssocID="{9A0DBD88-5AF0-4C6B-84A0-BB68C5461521}" presName="composite" presStyleCnt="0"/>
      <dgm:spPr/>
    </dgm:pt>
    <dgm:pt modelId="{E875855C-473E-4F9E-AEB9-F0188771A9BA}" type="pres">
      <dgm:prSet presAssocID="{9A0DBD88-5AF0-4C6B-84A0-BB68C5461521}" presName="parentText" presStyleLbl="alignNode1" presStyleIdx="2" presStyleCnt="4" custScaleX="139343">
        <dgm:presLayoutVars>
          <dgm:chMax val="1"/>
          <dgm:bulletEnabled val="1"/>
        </dgm:presLayoutVars>
      </dgm:prSet>
      <dgm:spPr/>
    </dgm:pt>
    <dgm:pt modelId="{3CDA0425-BE25-4141-9BE8-A5F047DF29F0}" type="pres">
      <dgm:prSet presAssocID="{9A0DBD88-5AF0-4C6B-84A0-BB68C5461521}" presName="descendantText" presStyleLbl="alignAcc1" presStyleIdx="2" presStyleCnt="4" custScaleX="90516" custScaleY="106552" custLinFactNeighborX="1687">
        <dgm:presLayoutVars>
          <dgm:bulletEnabled val="1"/>
        </dgm:presLayoutVars>
      </dgm:prSet>
      <dgm:spPr/>
    </dgm:pt>
    <dgm:pt modelId="{AF955D35-766C-4439-83B8-B3B092D2D1D5}" type="pres">
      <dgm:prSet presAssocID="{2F014EDE-0A50-4A8F-A5B1-B4A257B6C6E0}" presName="sp" presStyleCnt="0"/>
      <dgm:spPr/>
    </dgm:pt>
    <dgm:pt modelId="{FF6050AB-CEAC-46EE-B0DE-CD4A517AF0D7}" type="pres">
      <dgm:prSet presAssocID="{0ABDFCE3-33E1-4D56-8268-31F0F19FC6B5}" presName="composite" presStyleCnt="0"/>
      <dgm:spPr/>
    </dgm:pt>
    <dgm:pt modelId="{34313C28-BE07-4F08-B7A9-C5D9FE6906AB}" type="pres">
      <dgm:prSet presAssocID="{0ABDFCE3-33E1-4D56-8268-31F0F19FC6B5}" presName="parentText" presStyleLbl="alignNode1" presStyleIdx="3" presStyleCnt="4" custScaleX="139343">
        <dgm:presLayoutVars>
          <dgm:chMax val="1"/>
          <dgm:bulletEnabled val="1"/>
        </dgm:presLayoutVars>
      </dgm:prSet>
      <dgm:spPr/>
    </dgm:pt>
    <dgm:pt modelId="{2F3FA28D-EA19-4D36-946D-3B2849C34C6E}" type="pres">
      <dgm:prSet presAssocID="{0ABDFCE3-33E1-4D56-8268-31F0F19FC6B5}" presName="descendantText" presStyleLbl="alignAcc1" presStyleIdx="3" presStyleCnt="4" custScaleX="82768" custScaleY="116623" custLinFactNeighborX="-3017">
        <dgm:presLayoutVars>
          <dgm:bulletEnabled val="1"/>
        </dgm:presLayoutVars>
      </dgm:prSet>
      <dgm:spPr/>
    </dgm:pt>
  </dgm:ptLst>
  <dgm:cxnLst>
    <dgm:cxn modelId="{AFFACD26-3A72-402B-97CE-9609BDFD9AFE}" type="presOf" srcId="{9E39B284-3089-429F-AB0D-BCA8BF53BD32}" destId="{54843FBB-3502-4B49-B16B-44F839DCB031}" srcOrd="0" destOrd="0" presId="urn:microsoft.com/office/officeart/2005/8/layout/chevron2"/>
    <dgm:cxn modelId="{F3C7E81A-63BC-4F8D-924A-1194345D1EA4}" srcId="{3B153534-E582-4996-A4C6-C99E202FD5CA}" destId="{9E39B284-3089-429F-AB0D-BCA8BF53BD32}" srcOrd="1" destOrd="0" parTransId="{1FF7B23D-22EC-484C-B3D9-A4E349506A4A}" sibTransId="{ABBEA56D-D6EC-4C9D-82D1-2D0149DBE97D}"/>
    <dgm:cxn modelId="{1BD16E4F-95BB-415B-AEE3-1B5F58E19E60}" type="presOf" srcId="{17D8AA06-136F-42EC-B966-E841CED9042F}" destId="{3CDA0425-BE25-4141-9BE8-A5F047DF29F0}" srcOrd="0" destOrd="2" presId="urn:microsoft.com/office/officeart/2005/8/layout/chevron2"/>
    <dgm:cxn modelId="{CEE5B6C8-F50F-4671-B511-3B8EF3096E3F}" type="presOf" srcId="{3B153534-E582-4996-A4C6-C99E202FD5CA}" destId="{2D035B14-4172-427D-A515-B52A783A77FC}" srcOrd="0" destOrd="0" presId="urn:microsoft.com/office/officeart/2005/8/layout/chevron2"/>
    <dgm:cxn modelId="{15E44151-CF0C-4C3C-BD19-58E72984B209}" srcId="{3B153534-E582-4996-A4C6-C99E202FD5CA}" destId="{0ABDFCE3-33E1-4D56-8268-31F0F19FC6B5}" srcOrd="3" destOrd="0" parTransId="{F5FDDBC1-004B-44A1-A582-087551077DDF}" sibTransId="{C67BAA9B-2070-414A-8A35-7E3156D915A1}"/>
    <dgm:cxn modelId="{41251B2F-99B9-41A6-A810-9CD1CBEE5C72}" srcId="{0ABDFCE3-33E1-4D56-8268-31F0F19FC6B5}" destId="{261CC4B5-7916-437B-B55C-8CB23E5BEE2B}" srcOrd="2" destOrd="0" parTransId="{D2139031-F09E-4FC5-9A18-E8A061968FC7}" sibTransId="{744FA99A-F5BD-40E3-B218-6532DFAE8C2B}"/>
    <dgm:cxn modelId="{01D3801F-E4FC-435B-8B11-5AA9BE8B41EF}" srcId="{0ABDFCE3-33E1-4D56-8268-31F0F19FC6B5}" destId="{C017712E-656E-4470-953B-4296C500904B}" srcOrd="1" destOrd="0" parTransId="{B9BE4CFD-FB3D-4DC6-95DB-5973965F0B22}" sibTransId="{48D49EC4-AE6F-446E-A99F-A5AE58C379CF}"/>
    <dgm:cxn modelId="{00B62D67-F461-47E8-B350-B2D993170C84}" type="presOf" srcId="{E85F96C8-066C-4C03-81AD-03EBC1FF9328}" destId="{3CDA0425-BE25-4141-9BE8-A5F047DF29F0}" srcOrd="0" destOrd="0" presId="urn:microsoft.com/office/officeart/2005/8/layout/chevron2"/>
    <dgm:cxn modelId="{02EB4F94-1891-4322-AD2E-5DACA54AC3EF}" srcId="{8F7AD4EC-C6F8-486E-86E9-80F1B3C7209D}" destId="{5976A9FC-8152-43CE-A111-7D1563EB848E}" srcOrd="2" destOrd="0" parTransId="{37CA7F19-BF2F-44E7-9BF9-73E893E2B74C}" sibTransId="{5AE24269-E5DE-4C88-8F05-FC1EAE6719F4}"/>
    <dgm:cxn modelId="{30E09F4C-0E0C-4D0A-A909-0F0DCA3CA1FE}" type="presOf" srcId="{0ABDFCE3-33E1-4D56-8268-31F0F19FC6B5}" destId="{34313C28-BE07-4F08-B7A9-C5D9FE6906AB}" srcOrd="0" destOrd="0" presId="urn:microsoft.com/office/officeart/2005/8/layout/chevron2"/>
    <dgm:cxn modelId="{12426F1D-4D0A-410C-A06C-16F9BCB5F5FC}" type="presOf" srcId="{8F7AD4EC-C6F8-486E-86E9-80F1B3C7209D}" destId="{9E24334D-76A8-477F-A198-1882A8F23346}" srcOrd="0" destOrd="0" presId="urn:microsoft.com/office/officeart/2005/8/layout/chevron2"/>
    <dgm:cxn modelId="{A97F3D78-AE76-431A-ABE4-9184C0C1CB1C}" type="presOf" srcId="{B760141B-8530-4C62-B813-2BD5B3F63ADD}" destId="{6326EE7F-B0DC-4B68-9952-8EDCA71FCBA4}" srcOrd="0" destOrd="1" presId="urn:microsoft.com/office/officeart/2005/8/layout/chevron2"/>
    <dgm:cxn modelId="{AC2A9DA1-01A5-42E1-8F43-BCBC2C951483}" type="presOf" srcId="{261CC4B5-7916-437B-B55C-8CB23E5BEE2B}" destId="{2F3FA28D-EA19-4D36-946D-3B2849C34C6E}" srcOrd="0" destOrd="2" presId="urn:microsoft.com/office/officeart/2005/8/layout/chevron2"/>
    <dgm:cxn modelId="{6C39E4D1-A347-4BF7-98A7-D17243CB776E}" srcId="{3B153534-E582-4996-A4C6-C99E202FD5CA}" destId="{9A0DBD88-5AF0-4C6B-84A0-BB68C5461521}" srcOrd="2" destOrd="0" parTransId="{99FE56ED-D8AB-4034-9350-27EB6A695CD9}" sibTransId="{2F014EDE-0A50-4A8F-A5B1-B4A257B6C6E0}"/>
    <dgm:cxn modelId="{874AE796-43EE-4B40-90FE-080C6CA6BE7B}" type="presOf" srcId="{5976A9FC-8152-43CE-A111-7D1563EB848E}" destId="{44E5623B-6938-4E39-AFC9-B458F4346166}" srcOrd="0" destOrd="2" presId="urn:microsoft.com/office/officeart/2005/8/layout/chevron2"/>
    <dgm:cxn modelId="{550DE2F3-334B-4CD0-850C-64740E3EFDE7}" srcId="{8F7AD4EC-C6F8-486E-86E9-80F1B3C7209D}" destId="{5330C202-4D72-4E61-A038-3996FF919F3D}" srcOrd="1" destOrd="0" parTransId="{52F94BB0-2395-40C4-AF89-3FED45761FB0}" sibTransId="{C59FF47D-7DD4-4D4B-950A-68D3D9A3303C}"/>
    <dgm:cxn modelId="{D2248CCD-0D32-449A-AD83-9145BA957979}" srcId="{8F7AD4EC-C6F8-486E-86E9-80F1B3C7209D}" destId="{C42BE9BB-6CE7-40EF-8619-5D9674C7AEAB}" srcOrd="0" destOrd="0" parTransId="{6A3AB330-BC7C-4787-AC7A-22840D992F5D}" sibTransId="{28D6137D-463E-4B12-BAFA-B460013D01F1}"/>
    <dgm:cxn modelId="{ED722E5E-068B-4830-8154-31C54087CF40}" type="presOf" srcId="{429B36EE-9CD4-49FF-B26E-8618E30622A7}" destId="{3CDA0425-BE25-4141-9BE8-A5F047DF29F0}" srcOrd="0" destOrd="1" presId="urn:microsoft.com/office/officeart/2005/8/layout/chevron2"/>
    <dgm:cxn modelId="{52CEF457-BE3D-444C-B0CB-DF1CC3C8987A}" srcId="{9E39B284-3089-429F-AB0D-BCA8BF53BD32}" destId="{698282A3-C406-40B2-9943-AA4919F82B5C}" srcOrd="0" destOrd="0" parTransId="{8B5CD33F-2369-48CE-B7D7-08690579FACE}" sibTransId="{13A08CA2-FCDA-4417-B54F-BB6BC6E0D166}"/>
    <dgm:cxn modelId="{6DC648CF-3AE2-4018-BA26-610E37297A89}" srcId="{9A0DBD88-5AF0-4C6B-84A0-BB68C5461521}" destId="{B6D673D7-1ECA-42A0-AB9A-49D4AA0FD702}" srcOrd="3" destOrd="0" parTransId="{F3E777B7-3BB4-4526-AA61-472723B544F4}" sibTransId="{9C9180C8-82A8-4525-93F8-8D47EDA555DA}"/>
    <dgm:cxn modelId="{DF15FC7C-DFC7-430A-9B99-F937AFED8E35}" type="presOf" srcId="{5330C202-4D72-4E61-A038-3996FF919F3D}" destId="{44E5623B-6938-4E39-AFC9-B458F4346166}" srcOrd="0" destOrd="1" presId="urn:microsoft.com/office/officeart/2005/8/layout/chevron2"/>
    <dgm:cxn modelId="{BA19AC28-A3BB-4E85-8765-9B4EBC73659E}" srcId="{3B153534-E582-4996-A4C6-C99E202FD5CA}" destId="{8F7AD4EC-C6F8-486E-86E9-80F1B3C7209D}" srcOrd="0" destOrd="0" parTransId="{5AE243EA-B3D7-4CB0-BEBE-19B3F0FE1DFD}" sibTransId="{6CD60CA8-BF95-4B6A-9767-E5D45A2AB400}"/>
    <dgm:cxn modelId="{091616E5-9227-4256-8F7D-77E274F81F32}" type="presOf" srcId="{B6D673D7-1ECA-42A0-AB9A-49D4AA0FD702}" destId="{3CDA0425-BE25-4141-9BE8-A5F047DF29F0}" srcOrd="0" destOrd="3" presId="urn:microsoft.com/office/officeart/2005/8/layout/chevron2"/>
    <dgm:cxn modelId="{DDAF3B63-3265-4304-B175-8E6DB8E3B66C}" srcId="{9A0DBD88-5AF0-4C6B-84A0-BB68C5461521}" destId="{E85F96C8-066C-4C03-81AD-03EBC1FF9328}" srcOrd="0" destOrd="0" parTransId="{71014567-0433-429E-B7A8-682872DFF4DB}" sibTransId="{50639F69-C97F-4A5B-B362-F976FE98476D}"/>
    <dgm:cxn modelId="{76449BEF-4F7F-4F80-A607-194B6C774D25}" type="presOf" srcId="{698282A3-C406-40B2-9943-AA4919F82B5C}" destId="{6326EE7F-B0DC-4B68-9952-8EDCA71FCBA4}" srcOrd="0" destOrd="0" presId="urn:microsoft.com/office/officeart/2005/8/layout/chevron2"/>
    <dgm:cxn modelId="{ACD6AC7A-256A-491F-8066-67B270CCA4D5}" type="presOf" srcId="{C42BE9BB-6CE7-40EF-8619-5D9674C7AEAB}" destId="{44E5623B-6938-4E39-AFC9-B458F4346166}" srcOrd="0" destOrd="0" presId="urn:microsoft.com/office/officeart/2005/8/layout/chevron2"/>
    <dgm:cxn modelId="{D3007514-364F-435B-A5A1-27FB03B4CA0A}" srcId="{9E39B284-3089-429F-AB0D-BCA8BF53BD32}" destId="{B760141B-8530-4C62-B813-2BD5B3F63ADD}" srcOrd="1" destOrd="0" parTransId="{7E855F9B-E48A-459F-883D-904E07176CD8}" sibTransId="{F4708E59-6F59-441E-A5F3-CD4FE9E592A3}"/>
    <dgm:cxn modelId="{29BECD0B-F17D-49C5-8032-40719728A1B8}" srcId="{0ABDFCE3-33E1-4D56-8268-31F0F19FC6B5}" destId="{14B327D1-5160-4802-AC61-D1B83816979B}" srcOrd="0" destOrd="0" parTransId="{86FCBA62-5B64-4519-9514-5B57173CAA75}" sibTransId="{B2C2BF11-633C-4BC0-A0ED-F84E081CCF7E}"/>
    <dgm:cxn modelId="{DE57F9C8-0856-4A19-BBED-42D14677EAC9}" type="presOf" srcId="{14B327D1-5160-4802-AC61-D1B83816979B}" destId="{2F3FA28D-EA19-4D36-946D-3B2849C34C6E}" srcOrd="0" destOrd="0" presId="urn:microsoft.com/office/officeart/2005/8/layout/chevron2"/>
    <dgm:cxn modelId="{ACCC3FA6-8FCE-4405-9A6A-6CD2C509BD6A}" type="presOf" srcId="{9A0DBD88-5AF0-4C6B-84A0-BB68C5461521}" destId="{E875855C-473E-4F9E-AEB9-F0188771A9BA}" srcOrd="0" destOrd="0" presId="urn:microsoft.com/office/officeart/2005/8/layout/chevron2"/>
    <dgm:cxn modelId="{45831039-6008-4EA4-8461-BDC813448448}" srcId="{9A0DBD88-5AF0-4C6B-84A0-BB68C5461521}" destId="{429B36EE-9CD4-49FF-B26E-8618E30622A7}" srcOrd="1" destOrd="0" parTransId="{76DAC7C9-B981-4132-9177-41097AFCE0A9}" sibTransId="{BCB0DB0E-869C-4ADC-8743-0648D5A2F123}"/>
    <dgm:cxn modelId="{1BEA7D01-04BB-4C2A-B984-1F2537745079}" type="presOf" srcId="{C017712E-656E-4470-953B-4296C500904B}" destId="{2F3FA28D-EA19-4D36-946D-3B2849C34C6E}" srcOrd="0" destOrd="1" presId="urn:microsoft.com/office/officeart/2005/8/layout/chevron2"/>
    <dgm:cxn modelId="{3182AF31-71F6-426B-BBED-E8EF2DBD72BA}" srcId="{9A0DBD88-5AF0-4C6B-84A0-BB68C5461521}" destId="{17D8AA06-136F-42EC-B966-E841CED9042F}" srcOrd="2" destOrd="0" parTransId="{DAAEA226-1C9D-4F26-A633-F380DEC7D1A4}" sibTransId="{6A6A9341-0984-4D39-82BC-55E250EAFAEC}"/>
    <dgm:cxn modelId="{D9A7D7E0-DDF0-433F-97E5-4EFE645982AC}" type="presParOf" srcId="{2D035B14-4172-427D-A515-B52A783A77FC}" destId="{DA1982B5-7201-4D29-9CCA-785412087F12}" srcOrd="0" destOrd="0" presId="urn:microsoft.com/office/officeart/2005/8/layout/chevron2"/>
    <dgm:cxn modelId="{69E2BE0D-0A96-49D5-AFAD-FDD496AD7D00}" type="presParOf" srcId="{DA1982B5-7201-4D29-9CCA-785412087F12}" destId="{9E24334D-76A8-477F-A198-1882A8F23346}" srcOrd="0" destOrd="0" presId="urn:microsoft.com/office/officeart/2005/8/layout/chevron2"/>
    <dgm:cxn modelId="{8FB6AD25-1127-442F-954B-42AC93E86650}" type="presParOf" srcId="{DA1982B5-7201-4D29-9CCA-785412087F12}" destId="{44E5623B-6938-4E39-AFC9-B458F4346166}" srcOrd="1" destOrd="0" presId="urn:microsoft.com/office/officeart/2005/8/layout/chevron2"/>
    <dgm:cxn modelId="{2385389A-6156-4EAF-9D6E-930CF2FBDD56}" type="presParOf" srcId="{2D035B14-4172-427D-A515-B52A783A77FC}" destId="{40F85604-47A2-4D91-9933-E69839FCC25E}" srcOrd="1" destOrd="0" presId="urn:microsoft.com/office/officeart/2005/8/layout/chevron2"/>
    <dgm:cxn modelId="{CF06FD7C-A6D6-4A91-ACA5-0024508F4399}" type="presParOf" srcId="{2D035B14-4172-427D-A515-B52A783A77FC}" destId="{6F793561-AFF2-4168-AAB0-C7FE0E2B257E}" srcOrd="2" destOrd="0" presId="urn:microsoft.com/office/officeart/2005/8/layout/chevron2"/>
    <dgm:cxn modelId="{B37E2DDC-BD0F-42A8-B414-B2FE6E78412F}" type="presParOf" srcId="{6F793561-AFF2-4168-AAB0-C7FE0E2B257E}" destId="{54843FBB-3502-4B49-B16B-44F839DCB031}" srcOrd="0" destOrd="0" presId="urn:microsoft.com/office/officeart/2005/8/layout/chevron2"/>
    <dgm:cxn modelId="{0CE262D6-ECA4-4721-802E-45B33A30E6C9}" type="presParOf" srcId="{6F793561-AFF2-4168-AAB0-C7FE0E2B257E}" destId="{6326EE7F-B0DC-4B68-9952-8EDCA71FCBA4}" srcOrd="1" destOrd="0" presId="urn:microsoft.com/office/officeart/2005/8/layout/chevron2"/>
    <dgm:cxn modelId="{A6733CB3-66F5-4A94-87E6-C88FC436C3A5}" type="presParOf" srcId="{2D035B14-4172-427D-A515-B52A783A77FC}" destId="{A91466F1-6312-4CBF-B5F0-16113EC8CC35}" srcOrd="3" destOrd="0" presId="urn:microsoft.com/office/officeart/2005/8/layout/chevron2"/>
    <dgm:cxn modelId="{63E9C321-A3F6-4D9C-9CC5-F81E3DF88D8C}" type="presParOf" srcId="{2D035B14-4172-427D-A515-B52A783A77FC}" destId="{440A586A-E5C1-4560-8999-0D3CE2EA8520}" srcOrd="4" destOrd="0" presId="urn:microsoft.com/office/officeart/2005/8/layout/chevron2"/>
    <dgm:cxn modelId="{362415A5-01B4-4D8E-B334-4D9752EEDCBE}" type="presParOf" srcId="{440A586A-E5C1-4560-8999-0D3CE2EA8520}" destId="{E875855C-473E-4F9E-AEB9-F0188771A9BA}" srcOrd="0" destOrd="0" presId="urn:microsoft.com/office/officeart/2005/8/layout/chevron2"/>
    <dgm:cxn modelId="{8FB3DC5D-6B28-4461-9751-1D15234F9D98}" type="presParOf" srcId="{440A586A-E5C1-4560-8999-0D3CE2EA8520}" destId="{3CDA0425-BE25-4141-9BE8-A5F047DF29F0}" srcOrd="1" destOrd="0" presId="urn:microsoft.com/office/officeart/2005/8/layout/chevron2"/>
    <dgm:cxn modelId="{6FC3F412-B02E-410C-9233-488ABCB14FAF}" type="presParOf" srcId="{2D035B14-4172-427D-A515-B52A783A77FC}" destId="{AF955D35-766C-4439-83B8-B3B092D2D1D5}" srcOrd="5" destOrd="0" presId="urn:microsoft.com/office/officeart/2005/8/layout/chevron2"/>
    <dgm:cxn modelId="{56D7F0AF-D5A8-4107-9C52-FE376A6957DC}" type="presParOf" srcId="{2D035B14-4172-427D-A515-B52A783A77FC}" destId="{FF6050AB-CEAC-46EE-B0DE-CD4A517AF0D7}" srcOrd="6" destOrd="0" presId="urn:microsoft.com/office/officeart/2005/8/layout/chevron2"/>
    <dgm:cxn modelId="{84ACC7A2-509F-468B-9D62-96BCD87E60A4}" type="presParOf" srcId="{FF6050AB-CEAC-46EE-B0DE-CD4A517AF0D7}" destId="{34313C28-BE07-4F08-B7A9-C5D9FE6906AB}" srcOrd="0" destOrd="0" presId="urn:microsoft.com/office/officeart/2005/8/layout/chevron2"/>
    <dgm:cxn modelId="{0BAD18B3-CF00-4656-A9F1-4CC7E0CE05AD}" type="presParOf" srcId="{FF6050AB-CEAC-46EE-B0DE-CD4A517AF0D7}" destId="{2F3FA28D-EA19-4D36-946D-3B2849C34C6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164714-0031-4A5F-A788-2FBF4F539420}" type="doc">
      <dgm:prSet loTypeId="urn:microsoft.com/office/officeart/2005/8/layout/bProcess4" loCatId="process" qsTypeId="urn:microsoft.com/office/officeart/2005/8/quickstyle/simple1" qsCatId="simple" csTypeId="urn:microsoft.com/office/officeart/2005/8/colors/accent4_1" csCatId="accent4" phldr="1"/>
      <dgm:spPr/>
      <dgm:t>
        <a:bodyPr/>
        <a:lstStyle/>
        <a:p>
          <a:endParaRPr lang="es-MX"/>
        </a:p>
      </dgm:t>
    </dgm:pt>
    <dgm:pt modelId="{DC3B3100-137A-4408-B297-D629DA8E13F7}">
      <dgm:prSet phldrT="[Texto]" custT="1"/>
      <dgm:spPr/>
      <dgm:t>
        <a:bodyPr/>
        <a:lstStyle/>
        <a:p>
          <a:r>
            <a:rPr lang="es-MX" sz="1400" dirty="0"/>
            <a:t>Comentarios de SO de obligaciones específicas </a:t>
          </a:r>
        </a:p>
        <a:p>
          <a:r>
            <a:rPr lang="es-MX" sz="1400" b="1" dirty="0"/>
            <a:t>Hasta el 05 de febrero de 2016</a:t>
          </a:r>
        </a:p>
      </dgm:t>
    </dgm:pt>
    <dgm:pt modelId="{FE09EDA0-4771-4426-8307-4AF1EFACC33D}" type="parTrans" cxnId="{6F3E3E6F-E514-41BC-9F0C-ED60E9DD32DE}">
      <dgm:prSet/>
      <dgm:spPr/>
      <dgm:t>
        <a:bodyPr/>
        <a:lstStyle/>
        <a:p>
          <a:endParaRPr lang="es-MX" sz="2000"/>
        </a:p>
      </dgm:t>
    </dgm:pt>
    <dgm:pt modelId="{55A9C39B-5BAE-475D-A414-1A2EC0108122}" type="sibTrans" cxnId="{6F3E3E6F-E514-41BC-9F0C-ED60E9DD32DE}">
      <dgm:prSet/>
      <dgm:spPr/>
      <dgm:t>
        <a:bodyPr/>
        <a:lstStyle/>
        <a:p>
          <a:endParaRPr lang="es-MX" sz="2000"/>
        </a:p>
      </dgm:t>
    </dgm:pt>
    <dgm:pt modelId="{D6DE83DA-66DB-4C6E-883C-B91848D62FDA}">
      <dgm:prSet phldrT="[Texto]" custT="1"/>
      <dgm:spPr/>
      <dgm:t>
        <a:bodyPr/>
        <a:lstStyle/>
        <a:p>
          <a:pPr marR="0" eaLnBrk="1" fontAlgn="auto" latinLnBrk="0" hangingPunct="1">
            <a:buClrTx/>
            <a:buSzTx/>
            <a:buFontTx/>
            <a:tabLst/>
            <a:defRPr/>
          </a:pPr>
          <a:r>
            <a:rPr lang="es-MX" sz="1400" dirty="0"/>
            <a:t>Primera entrega de Lineamientos a la  </a:t>
          </a:r>
          <a:r>
            <a:rPr lang="es-MX" sz="1400" dirty="0" err="1"/>
            <a:t>CIEI</a:t>
          </a:r>
          <a:r>
            <a:rPr lang="es-MX" sz="1400" dirty="0"/>
            <a:t> del </a:t>
          </a:r>
          <a:r>
            <a:rPr lang="es-MX" sz="1400" dirty="0" err="1"/>
            <a:t>SNT</a:t>
          </a:r>
          <a:endParaRPr lang="es-MX" sz="1400" dirty="0"/>
        </a:p>
        <a:p>
          <a:pPr marR="0" eaLnBrk="1" fontAlgn="auto" latinLnBrk="0" hangingPunct="1">
            <a:buClrTx/>
            <a:buSzTx/>
            <a:buFontTx/>
            <a:tabLst/>
            <a:defRPr/>
          </a:pPr>
          <a:r>
            <a:rPr lang="es-MX" sz="1400" b="1" dirty="0"/>
            <a:t>24 de febrero de 2016</a:t>
          </a:r>
        </a:p>
      </dgm:t>
    </dgm:pt>
    <dgm:pt modelId="{E1497A55-05C1-4EC0-BEEF-4116E9BC823A}" type="parTrans" cxnId="{6E1596D4-D8A3-4FEB-BCF2-90D0B7F2A6E7}">
      <dgm:prSet/>
      <dgm:spPr/>
      <dgm:t>
        <a:bodyPr/>
        <a:lstStyle/>
        <a:p>
          <a:endParaRPr lang="es-MX"/>
        </a:p>
      </dgm:t>
    </dgm:pt>
    <dgm:pt modelId="{48A47951-AC2A-4EB7-BE8C-FB42158578E6}" type="sibTrans" cxnId="{6E1596D4-D8A3-4FEB-BCF2-90D0B7F2A6E7}">
      <dgm:prSet/>
      <dgm:spPr/>
      <dgm:t>
        <a:bodyPr/>
        <a:lstStyle/>
        <a:p>
          <a:endParaRPr lang="es-MX"/>
        </a:p>
      </dgm:t>
    </dgm:pt>
    <dgm:pt modelId="{14EDAA72-B69B-49A9-9C73-3DB9386C67DC}">
      <dgm:prSet phldrT="[Texto]" custT="1"/>
      <dgm:spPr/>
      <dgm:t>
        <a:bodyPr/>
        <a:lstStyle/>
        <a:p>
          <a:pPr marR="0" eaLnBrk="1" fontAlgn="auto" latinLnBrk="0" hangingPunct="1">
            <a:buClrTx/>
            <a:buSzTx/>
            <a:buFontTx/>
            <a:tabLst/>
            <a:defRPr/>
          </a:pPr>
          <a:r>
            <a:rPr lang="es-MX" sz="1400" b="0" dirty="0"/>
            <a:t>Observaciones de la </a:t>
          </a:r>
          <a:r>
            <a:rPr lang="es-MX" sz="1400" b="0" dirty="0" err="1"/>
            <a:t>CIEI</a:t>
          </a:r>
          <a:r>
            <a:rPr lang="es-MX" sz="1400" b="0" dirty="0"/>
            <a:t>: Obligaciones comunes</a:t>
          </a:r>
        </a:p>
        <a:p>
          <a:pPr marR="0" eaLnBrk="1" fontAlgn="auto" latinLnBrk="0" hangingPunct="1">
            <a:buClrTx/>
            <a:buSzTx/>
            <a:buFontTx/>
            <a:tabLst/>
            <a:defRPr/>
          </a:pPr>
          <a:r>
            <a:rPr lang="es-MX" sz="1400" b="1" dirty="0"/>
            <a:t>Del 21 de enero al 15 de febrero de 2016</a:t>
          </a:r>
        </a:p>
      </dgm:t>
    </dgm:pt>
    <dgm:pt modelId="{52A9451C-BE26-4287-BA33-D0A9F766B2A3}" type="parTrans" cxnId="{228BAA79-C04D-4065-9172-CA0E21B0CF77}">
      <dgm:prSet/>
      <dgm:spPr/>
      <dgm:t>
        <a:bodyPr/>
        <a:lstStyle/>
        <a:p>
          <a:endParaRPr lang="es-MX"/>
        </a:p>
      </dgm:t>
    </dgm:pt>
    <dgm:pt modelId="{33E7F89D-67F1-4CBA-89A2-D2E4FA326075}" type="sibTrans" cxnId="{228BAA79-C04D-4065-9172-CA0E21B0CF77}">
      <dgm:prSet/>
      <dgm:spPr/>
      <dgm:t>
        <a:bodyPr/>
        <a:lstStyle/>
        <a:p>
          <a:endParaRPr lang="es-MX"/>
        </a:p>
      </dgm:t>
    </dgm:pt>
    <dgm:pt modelId="{DB736874-49B8-4CFE-BF7B-CDAE04DB1FF0}">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comunes</a:t>
          </a:r>
        </a:p>
        <a:p>
          <a:pPr marR="0" eaLnBrk="1" fontAlgn="auto" latinLnBrk="0" hangingPunct="1">
            <a:buClrTx/>
            <a:buSzTx/>
            <a:buFontTx/>
            <a:tabLst/>
            <a:defRPr/>
          </a:pPr>
          <a:r>
            <a:rPr lang="es-MX" sz="1400" b="1" dirty="0"/>
            <a:t>17 de marzo de 2016</a:t>
          </a:r>
        </a:p>
      </dgm:t>
    </dgm:pt>
    <dgm:pt modelId="{0ACBCF46-C05D-4F0B-8AF2-9255EFFB4C95}" type="parTrans" cxnId="{85FFBC31-AF86-429A-96E5-B9150A877076}">
      <dgm:prSet/>
      <dgm:spPr/>
      <dgm:t>
        <a:bodyPr/>
        <a:lstStyle/>
        <a:p>
          <a:endParaRPr lang="es-MX"/>
        </a:p>
      </dgm:t>
    </dgm:pt>
    <dgm:pt modelId="{9CFBE0B4-3371-495A-83C2-E5291D391D2A}" type="sibTrans" cxnId="{85FFBC31-AF86-429A-96E5-B9150A877076}">
      <dgm:prSet/>
      <dgm:spPr/>
      <dgm:t>
        <a:bodyPr/>
        <a:lstStyle/>
        <a:p>
          <a:endParaRPr lang="es-MX"/>
        </a:p>
      </dgm:t>
    </dgm:pt>
    <dgm:pt modelId="{FB78D2F0-97D5-4478-8A9A-38D841F55A74}">
      <dgm:prSet phldrT="[Texto]" custT="1"/>
      <dgm:spPr/>
      <dgm:t>
        <a:bodyPr/>
        <a:lstStyle/>
        <a:p>
          <a:pPr marR="0" eaLnBrk="1" fontAlgn="auto" latinLnBrk="0" hangingPunct="1">
            <a:buClrTx/>
            <a:buSzTx/>
            <a:buFontTx/>
            <a:tabLst/>
            <a:defRPr/>
          </a:pPr>
          <a:r>
            <a:rPr lang="es-MX" sz="1400" b="0" dirty="0"/>
            <a:t>Análisis observaciones de SO a obligaciones específicas:</a:t>
          </a:r>
        </a:p>
        <a:p>
          <a:pPr marR="0" eaLnBrk="1" fontAlgn="auto" latinLnBrk="0" hangingPunct="1">
            <a:buClrTx/>
            <a:buSzTx/>
            <a:buFontTx/>
            <a:tabLst/>
            <a:defRPr/>
          </a:pPr>
          <a:r>
            <a:rPr lang="es-MX" sz="1400" b="1" dirty="0"/>
            <a:t>5 de febrero al 11 de marzo de 2016</a:t>
          </a:r>
        </a:p>
      </dgm:t>
    </dgm:pt>
    <dgm:pt modelId="{1A32D23F-101A-4E3A-BCD7-659F73E2D01E}" type="parTrans" cxnId="{D93D8A5B-5CEC-4D17-8753-252FD9A1E377}">
      <dgm:prSet/>
      <dgm:spPr/>
      <dgm:t>
        <a:bodyPr/>
        <a:lstStyle/>
        <a:p>
          <a:endParaRPr lang="es-MX"/>
        </a:p>
      </dgm:t>
    </dgm:pt>
    <dgm:pt modelId="{4994EAF2-229A-4A60-8E98-DBF1FC5A42AC}" type="sibTrans" cxnId="{D93D8A5B-5CEC-4D17-8753-252FD9A1E377}">
      <dgm:prSet/>
      <dgm:spPr/>
      <dgm:t>
        <a:bodyPr/>
        <a:lstStyle/>
        <a:p>
          <a:endParaRPr lang="es-MX"/>
        </a:p>
      </dgm:t>
    </dgm:pt>
    <dgm:pt modelId="{B4F46656-85E1-4C3D-8188-DE4AC9030FE9}">
      <dgm:prSet phldrT="[Texto]" custT="1"/>
      <dgm:spPr/>
      <dgm:t>
        <a:bodyPr/>
        <a:lstStyle/>
        <a:p>
          <a:pPr marR="0" eaLnBrk="1" fontAlgn="auto" latinLnBrk="0" hangingPunct="1">
            <a:buClrTx/>
            <a:buSzTx/>
            <a:buFontTx/>
            <a:tabLst/>
            <a:defRPr/>
          </a:pPr>
          <a:r>
            <a:rPr lang="es-MX" sz="1400" b="0" dirty="0"/>
            <a:t>Observaciones integrantes </a:t>
          </a:r>
          <a:r>
            <a:rPr lang="es-MX" sz="1400" b="0" dirty="0" err="1"/>
            <a:t>CIEI</a:t>
          </a:r>
          <a:r>
            <a:rPr lang="es-MX" sz="1400" b="0" dirty="0"/>
            <a:t>:</a:t>
          </a:r>
        </a:p>
        <a:p>
          <a:pPr marR="0" eaLnBrk="1" fontAlgn="auto" latinLnBrk="0" hangingPunct="1">
            <a:buClrTx/>
            <a:buSzTx/>
            <a:buFontTx/>
            <a:tabLst/>
            <a:defRPr/>
          </a:pPr>
          <a:r>
            <a:rPr lang="es-MX" sz="1400" b="1" dirty="0"/>
            <a:t>1 al 14 de marzo de 2016 </a:t>
          </a:r>
        </a:p>
      </dgm:t>
    </dgm:pt>
    <dgm:pt modelId="{CD8D4BD9-F5AC-4C3B-BAFD-1D9EC950E147}" type="parTrans" cxnId="{85B89833-8DDC-43BC-9ED1-6D6DD28990A9}">
      <dgm:prSet/>
      <dgm:spPr/>
      <dgm:t>
        <a:bodyPr/>
        <a:lstStyle/>
        <a:p>
          <a:endParaRPr lang="es-MX"/>
        </a:p>
      </dgm:t>
    </dgm:pt>
    <dgm:pt modelId="{F39A0B9A-1D4E-43C9-9ABD-0CF7741DD6D8}" type="sibTrans" cxnId="{85B89833-8DDC-43BC-9ED1-6D6DD28990A9}">
      <dgm:prSet/>
      <dgm:spPr/>
      <dgm:t>
        <a:bodyPr/>
        <a:lstStyle/>
        <a:p>
          <a:endParaRPr lang="es-MX"/>
        </a:p>
      </dgm:t>
    </dgm:pt>
    <dgm:pt modelId="{63D7B02E-9FC0-4F07-A4A0-2E9688FC2DF7}">
      <dgm:prSet phldrT="[Texto]" custT="1"/>
      <dgm:spPr/>
      <dgm:t>
        <a:bodyPr/>
        <a:lstStyle/>
        <a:p>
          <a:pPr marR="0" eaLnBrk="1" fontAlgn="auto" latinLnBrk="0" hangingPunct="1">
            <a:buClrTx/>
            <a:buSzTx/>
            <a:buFontTx/>
            <a:tabLst/>
            <a:defRPr/>
          </a:pPr>
          <a:r>
            <a:rPr lang="es-MX" sz="1400" b="0" dirty="0"/>
            <a:t>Segunda entrega de Lineamientos a la </a:t>
          </a:r>
          <a:r>
            <a:rPr lang="es-MX" sz="1400" b="0" dirty="0" err="1"/>
            <a:t>CIEI</a:t>
          </a:r>
          <a:r>
            <a:rPr lang="es-MX" sz="1400" b="0" dirty="0"/>
            <a:t> del </a:t>
          </a:r>
          <a:r>
            <a:rPr lang="es-MX" sz="1400" b="0" dirty="0" err="1"/>
            <a:t>SNT</a:t>
          </a:r>
          <a:endParaRPr lang="es-MX" sz="1400" b="0" dirty="0"/>
        </a:p>
        <a:p>
          <a:pPr marR="0" eaLnBrk="1" fontAlgn="auto" latinLnBrk="0" hangingPunct="1">
            <a:buClrTx/>
            <a:buSzTx/>
            <a:buFontTx/>
            <a:tabLst/>
            <a:defRPr/>
          </a:pPr>
          <a:r>
            <a:rPr lang="es-MX" sz="1400" b="1" dirty="0"/>
            <a:t>17 de marzo de 2016</a:t>
          </a:r>
        </a:p>
      </dgm:t>
    </dgm:pt>
    <dgm:pt modelId="{F42F3717-4AD6-47CE-871D-92CB01518103}" type="parTrans" cxnId="{4B22E869-364D-4092-A31F-106A737144B7}">
      <dgm:prSet/>
      <dgm:spPr/>
      <dgm:t>
        <a:bodyPr/>
        <a:lstStyle/>
        <a:p>
          <a:endParaRPr lang="es-MX"/>
        </a:p>
      </dgm:t>
    </dgm:pt>
    <dgm:pt modelId="{05CA856F-8F6A-4E42-AC24-9FACFF84C988}" type="sibTrans" cxnId="{4B22E869-364D-4092-A31F-106A737144B7}">
      <dgm:prSet/>
      <dgm:spPr/>
      <dgm:t>
        <a:bodyPr/>
        <a:lstStyle/>
        <a:p>
          <a:endParaRPr lang="es-MX"/>
        </a:p>
      </dgm:t>
    </dgm:pt>
    <dgm:pt modelId="{18A1464A-ECF8-430B-BC52-17154309A6AF}">
      <dgm:prSet phldrT="[Texto]" custT="1"/>
      <dgm:spPr/>
      <dgm:t>
        <a:bodyPr/>
        <a:lstStyle/>
        <a:p>
          <a:pPr marR="0" eaLnBrk="1" fontAlgn="auto" latinLnBrk="0" hangingPunct="1">
            <a:buClrTx/>
            <a:buSzTx/>
            <a:buFontTx/>
            <a:tabLst/>
            <a:defRPr/>
          </a:pPr>
          <a:r>
            <a:rPr lang="es-MX" sz="1400" b="0" dirty="0"/>
            <a:t>Discusión y votación en el Consejo Nacional del </a:t>
          </a:r>
          <a:r>
            <a:rPr lang="es-MX" sz="1400" b="0" dirty="0" err="1"/>
            <a:t>SNT</a:t>
          </a:r>
          <a:r>
            <a:rPr lang="es-MX" sz="1400" b="0" dirty="0"/>
            <a:t>: Obligaciones específicas</a:t>
          </a:r>
        </a:p>
        <a:p>
          <a:pPr marR="0" eaLnBrk="1" fontAlgn="auto" latinLnBrk="0" hangingPunct="1">
            <a:buClrTx/>
            <a:buSzTx/>
            <a:buFontTx/>
            <a:tabLst/>
            <a:defRPr/>
          </a:pPr>
          <a:r>
            <a:rPr lang="es-MX" sz="1400" b="1" dirty="0"/>
            <a:t>13 de abril de 2016</a:t>
          </a:r>
        </a:p>
      </dgm:t>
    </dgm:pt>
    <dgm:pt modelId="{64DB29D8-E2DE-40EB-8C83-4E55FFA9D86E}" type="parTrans" cxnId="{133202C7-0CEA-418F-A225-9CE2D073D850}">
      <dgm:prSet/>
      <dgm:spPr/>
      <dgm:t>
        <a:bodyPr/>
        <a:lstStyle/>
        <a:p>
          <a:endParaRPr lang="es-MX"/>
        </a:p>
      </dgm:t>
    </dgm:pt>
    <dgm:pt modelId="{534109DD-7BE4-4586-A836-D8596D534C16}" type="sibTrans" cxnId="{133202C7-0CEA-418F-A225-9CE2D073D850}">
      <dgm:prSet/>
      <dgm:spPr/>
      <dgm:t>
        <a:bodyPr/>
        <a:lstStyle/>
        <a:p>
          <a:endParaRPr lang="es-MX"/>
        </a:p>
      </dgm:t>
    </dgm:pt>
    <dgm:pt modelId="{72988BCC-3407-4C12-9A6B-D35E033913E3}">
      <dgm:prSet phldrT="[Texto]" custT="1"/>
      <dgm:spPr/>
      <dgm:t>
        <a:bodyPr/>
        <a:lstStyle/>
        <a:p>
          <a:pPr marR="0" eaLnBrk="1" fontAlgn="auto" latinLnBrk="0" hangingPunct="1">
            <a:buClrTx/>
            <a:buSzTx/>
            <a:buFontTx/>
            <a:tabLst/>
            <a:defRPr/>
          </a:pPr>
          <a:r>
            <a:rPr lang="es-MX" sz="1400" b="0" dirty="0"/>
            <a:t>Publicación en el </a:t>
          </a:r>
          <a:r>
            <a:rPr lang="es-MX" sz="1400" b="0" dirty="0" err="1"/>
            <a:t>DOF</a:t>
          </a:r>
          <a:r>
            <a:rPr lang="es-MX" sz="1400" b="0" dirty="0"/>
            <a:t>:</a:t>
          </a:r>
          <a:r>
            <a:rPr lang="es-MX" sz="1400" b="1" dirty="0"/>
            <a:t> </a:t>
          </a:r>
        </a:p>
        <a:p>
          <a:pPr marR="0" eaLnBrk="1" fontAlgn="auto" latinLnBrk="0" hangingPunct="1">
            <a:buClrTx/>
            <a:buSzTx/>
            <a:buFontTx/>
            <a:tabLst/>
            <a:defRPr/>
          </a:pPr>
          <a:r>
            <a:rPr lang="es-MX" sz="1400" b="1" dirty="0"/>
            <a:t>25 al 29 de abril de 2016</a:t>
          </a:r>
        </a:p>
      </dgm:t>
    </dgm:pt>
    <dgm:pt modelId="{0D79D16C-787E-4595-AC2F-18B958443055}" type="parTrans" cxnId="{A315C6FB-AB1B-4E64-AEDB-8878DAF7E216}">
      <dgm:prSet/>
      <dgm:spPr/>
      <dgm:t>
        <a:bodyPr/>
        <a:lstStyle/>
        <a:p>
          <a:endParaRPr lang="es-MX"/>
        </a:p>
      </dgm:t>
    </dgm:pt>
    <dgm:pt modelId="{4952D6CE-D71D-4EBB-97DB-EED8B194995C}" type="sibTrans" cxnId="{A315C6FB-AB1B-4E64-AEDB-8878DAF7E216}">
      <dgm:prSet/>
      <dgm:spPr/>
      <dgm:t>
        <a:bodyPr/>
        <a:lstStyle/>
        <a:p>
          <a:endParaRPr lang="es-MX"/>
        </a:p>
      </dgm:t>
    </dgm:pt>
    <dgm:pt modelId="{7F7FC411-FA6D-4173-9148-DFD7C5F29A5B}" type="pres">
      <dgm:prSet presAssocID="{5F164714-0031-4A5F-A788-2FBF4F539420}" presName="Name0" presStyleCnt="0">
        <dgm:presLayoutVars>
          <dgm:dir/>
          <dgm:resizeHandles/>
        </dgm:presLayoutVars>
      </dgm:prSet>
      <dgm:spPr/>
    </dgm:pt>
    <dgm:pt modelId="{519F9177-FD60-4E23-8BF8-958EF9683A63}" type="pres">
      <dgm:prSet presAssocID="{DC3B3100-137A-4408-B297-D629DA8E13F7}" presName="compNode" presStyleCnt="0"/>
      <dgm:spPr/>
    </dgm:pt>
    <dgm:pt modelId="{C42184AB-5FAF-4313-BC07-B7A0A806BC24}" type="pres">
      <dgm:prSet presAssocID="{DC3B3100-137A-4408-B297-D629DA8E13F7}" presName="dummyConnPt" presStyleCnt="0"/>
      <dgm:spPr/>
    </dgm:pt>
    <dgm:pt modelId="{ACC2B8FC-E4FB-4866-9A25-A1D4748A18C9}" type="pres">
      <dgm:prSet presAssocID="{DC3B3100-137A-4408-B297-D629DA8E13F7}" presName="node" presStyleLbl="node1" presStyleIdx="0" presStyleCnt="9">
        <dgm:presLayoutVars>
          <dgm:bulletEnabled val="1"/>
        </dgm:presLayoutVars>
      </dgm:prSet>
      <dgm:spPr/>
    </dgm:pt>
    <dgm:pt modelId="{7E84E87F-E8DF-400C-993B-ADAB13DFE794}" type="pres">
      <dgm:prSet presAssocID="{55A9C39B-5BAE-475D-A414-1A2EC0108122}" presName="sibTrans" presStyleLbl="bgSibTrans2D1" presStyleIdx="0" presStyleCnt="8"/>
      <dgm:spPr/>
    </dgm:pt>
    <dgm:pt modelId="{F6BC55F4-CE86-4E0C-8065-FE1300DCE98D}" type="pres">
      <dgm:prSet presAssocID="{14EDAA72-B69B-49A9-9C73-3DB9386C67DC}" presName="compNode" presStyleCnt="0"/>
      <dgm:spPr/>
    </dgm:pt>
    <dgm:pt modelId="{B0E2626F-0095-4552-ACE7-92A0DBBF0E4C}" type="pres">
      <dgm:prSet presAssocID="{14EDAA72-B69B-49A9-9C73-3DB9386C67DC}" presName="dummyConnPt" presStyleCnt="0"/>
      <dgm:spPr/>
    </dgm:pt>
    <dgm:pt modelId="{2CD34F30-E7C4-4417-BE35-44EECA48A671}" type="pres">
      <dgm:prSet presAssocID="{14EDAA72-B69B-49A9-9C73-3DB9386C67DC}" presName="node" presStyleLbl="node1" presStyleIdx="1" presStyleCnt="9">
        <dgm:presLayoutVars>
          <dgm:bulletEnabled val="1"/>
        </dgm:presLayoutVars>
      </dgm:prSet>
      <dgm:spPr/>
    </dgm:pt>
    <dgm:pt modelId="{9DCCE803-FF87-4A98-8F35-AB24D8342B85}" type="pres">
      <dgm:prSet presAssocID="{33E7F89D-67F1-4CBA-89A2-D2E4FA326075}" presName="sibTrans" presStyleLbl="bgSibTrans2D1" presStyleIdx="1" presStyleCnt="8"/>
      <dgm:spPr/>
    </dgm:pt>
    <dgm:pt modelId="{88FD1ED8-22E0-4DDA-886C-E06CD242563D}" type="pres">
      <dgm:prSet presAssocID="{D6DE83DA-66DB-4C6E-883C-B91848D62FDA}" presName="compNode" presStyleCnt="0"/>
      <dgm:spPr/>
    </dgm:pt>
    <dgm:pt modelId="{46133E2C-8F6C-4B4F-A3E0-BEBCB73A5092}" type="pres">
      <dgm:prSet presAssocID="{D6DE83DA-66DB-4C6E-883C-B91848D62FDA}" presName="dummyConnPt" presStyleCnt="0"/>
      <dgm:spPr/>
    </dgm:pt>
    <dgm:pt modelId="{6683F888-70B2-4B95-85AC-ED2C02BC99D5}" type="pres">
      <dgm:prSet presAssocID="{D6DE83DA-66DB-4C6E-883C-B91848D62FDA}" presName="node" presStyleLbl="node1" presStyleIdx="2" presStyleCnt="9">
        <dgm:presLayoutVars>
          <dgm:bulletEnabled val="1"/>
        </dgm:presLayoutVars>
      </dgm:prSet>
      <dgm:spPr/>
    </dgm:pt>
    <dgm:pt modelId="{1EEC0202-8E5A-4A17-96F9-D84013190BB6}" type="pres">
      <dgm:prSet presAssocID="{48A47951-AC2A-4EB7-BE8C-FB42158578E6}" presName="sibTrans" presStyleLbl="bgSibTrans2D1" presStyleIdx="2" presStyleCnt="8"/>
      <dgm:spPr/>
    </dgm:pt>
    <dgm:pt modelId="{BDD68FD7-1487-46D2-8F0F-9D3B4AD7C001}" type="pres">
      <dgm:prSet presAssocID="{DB736874-49B8-4CFE-BF7B-CDAE04DB1FF0}" presName="compNode" presStyleCnt="0"/>
      <dgm:spPr/>
    </dgm:pt>
    <dgm:pt modelId="{A9EA47C0-C98A-41B2-848B-A28AE441F3AF}" type="pres">
      <dgm:prSet presAssocID="{DB736874-49B8-4CFE-BF7B-CDAE04DB1FF0}" presName="dummyConnPt" presStyleCnt="0"/>
      <dgm:spPr/>
    </dgm:pt>
    <dgm:pt modelId="{58DD84C2-9753-4C91-A05A-C432F259DBBA}" type="pres">
      <dgm:prSet presAssocID="{DB736874-49B8-4CFE-BF7B-CDAE04DB1FF0}" presName="node" presStyleLbl="node1" presStyleIdx="3" presStyleCnt="9">
        <dgm:presLayoutVars>
          <dgm:bulletEnabled val="1"/>
        </dgm:presLayoutVars>
      </dgm:prSet>
      <dgm:spPr/>
    </dgm:pt>
    <dgm:pt modelId="{F11C1468-6D0C-4394-AA40-2B95B35E4A8C}" type="pres">
      <dgm:prSet presAssocID="{9CFBE0B4-3371-495A-83C2-E5291D391D2A}" presName="sibTrans" presStyleLbl="bgSibTrans2D1" presStyleIdx="3" presStyleCnt="8"/>
      <dgm:spPr/>
    </dgm:pt>
    <dgm:pt modelId="{F6825713-5786-40D8-B799-2E0754E558AF}" type="pres">
      <dgm:prSet presAssocID="{FB78D2F0-97D5-4478-8A9A-38D841F55A74}" presName="compNode" presStyleCnt="0"/>
      <dgm:spPr/>
    </dgm:pt>
    <dgm:pt modelId="{93353505-AC45-49B6-A2F1-FA85FF701570}" type="pres">
      <dgm:prSet presAssocID="{FB78D2F0-97D5-4478-8A9A-38D841F55A74}" presName="dummyConnPt" presStyleCnt="0"/>
      <dgm:spPr/>
    </dgm:pt>
    <dgm:pt modelId="{9DE11625-9039-483D-92F6-F4F2A35EF8A7}" type="pres">
      <dgm:prSet presAssocID="{FB78D2F0-97D5-4478-8A9A-38D841F55A74}" presName="node" presStyleLbl="node1" presStyleIdx="4" presStyleCnt="9">
        <dgm:presLayoutVars>
          <dgm:bulletEnabled val="1"/>
        </dgm:presLayoutVars>
      </dgm:prSet>
      <dgm:spPr/>
    </dgm:pt>
    <dgm:pt modelId="{3806F9DF-803D-4995-AC3C-59E9EBE062A3}" type="pres">
      <dgm:prSet presAssocID="{4994EAF2-229A-4A60-8E98-DBF1FC5A42AC}" presName="sibTrans" presStyleLbl="bgSibTrans2D1" presStyleIdx="4" presStyleCnt="8"/>
      <dgm:spPr/>
    </dgm:pt>
    <dgm:pt modelId="{D64AFC13-DDFC-4C73-9C8E-C1D431D14058}" type="pres">
      <dgm:prSet presAssocID="{B4F46656-85E1-4C3D-8188-DE4AC9030FE9}" presName="compNode" presStyleCnt="0"/>
      <dgm:spPr/>
    </dgm:pt>
    <dgm:pt modelId="{BB18E579-9446-433C-B3BE-B7E35FCC6CD2}" type="pres">
      <dgm:prSet presAssocID="{B4F46656-85E1-4C3D-8188-DE4AC9030FE9}" presName="dummyConnPt" presStyleCnt="0"/>
      <dgm:spPr/>
    </dgm:pt>
    <dgm:pt modelId="{34D8E20D-24DA-4857-BC95-C16A855955E2}" type="pres">
      <dgm:prSet presAssocID="{B4F46656-85E1-4C3D-8188-DE4AC9030FE9}" presName="node" presStyleLbl="node1" presStyleIdx="5" presStyleCnt="9">
        <dgm:presLayoutVars>
          <dgm:bulletEnabled val="1"/>
        </dgm:presLayoutVars>
      </dgm:prSet>
      <dgm:spPr/>
    </dgm:pt>
    <dgm:pt modelId="{69EC1382-5C97-4F3E-AA68-D1B067930E5D}" type="pres">
      <dgm:prSet presAssocID="{F39A0B9A-1D4E-43C9-9ABD-0CF7741DD6D8}" presName="sibTrans" presStyleLbl="bgSibTrans2D1" presStyleIdx="5" presStyleCnt="8"/>
      <dgm:spPr/>
    </dgm:pt>
    <dgm:pt modelId="{FDF2BDFD-A76A-43BE-904A-F6E3E5B19EDE}" type="pres">
      <dgm:prSet presAssocID="{63D7B02E-9FC0-4F07-A4A0-2E9688FC2DF7}" presName="compNode" presStyleCnt="0"/>
      <dgm:spPr/>
    </dgm:pt>
    <dgm:pt modelId="{95C84E90-523B-4A84-B81E-2DF8E71A52D1}" type="pres">
      <dgm:prSet presAssocID="{63D7B02E-9FC0-4F07-A4A0-2E9688FC2DF7}" presName="dummyConnPt" presStyleCnt="0"/>
      <dgm:spPr/>
    </dgm:pt>
    <dgm:pt modelId="{944BB064-3866-494B-ADE8-E5288B0CFCAE}" type="pres">
      <dgm:prSet presAssocID="{63D7B02E-9FC0-4F07-A4A0-2E9688FC2DF7}" presName="node" presStyleLbl="node1" presStyleIdx="6" presStyleCnt="9">
        <dgm:presLayoutVars>
          <dgm:bulletEnabled val="1"/>
        </dgm:presLayoutVars>
      </dgm:prSet>
      <dgm:spPr/>
    </dgm:pt>
    <dgm:pt modelId="{6E3589D6-0DAC-4BE1-AFF8-A4B7A18223DA}" type="pres">
      <dgm:prSet presAssocID="{05CA856F-8F6A-4E42-AC24-9FACFF84C988}" presName="sibTrans" presStyleLbl="bgSibTrans2D1" presStyleIdx="6" presStyleCnt="8"/>
      <dgm:spPr/>
    </dgm:pt>
    <dgm:pt modelId="{28129B42-B580-4E9E-9309-876B80F2F196}" type="pres">
      <dgm:prSet presAssocID="{18A1464A-ECF8-430B-BC52-17154309A6AF}" presName="compNode" presStyleCnt="0"/>
      <dgm:spPr/>
    </dgm:pt>
    <dgm:pt modelId="{2C80E057-B5FC-4159-BD2C-06E00876D38E}" type="pres">
      <dgm:prSet presAssocID="{18A1464A-ECF8-430B-BC52-17154309A6AF}" presName="dummyConnPt" presStyleCnt="0"/>
      <dgm:spPr/>
    </dgm:pt>
    <dgm:pt modelId="{011DC550-7A1E-40D2-80FA-39BA59F2B7CF}" type="pres">
      <dgm:prSet presAssocID="{18A1464A-ECF8-430B-BC52-17154309A6AF}" presName="node" presStyleLbl="node1" presStyleIdx="7" presStyleCnt="9">
        <dgm:presLayoutVars>
          <dgm:bulletEnabled val="1"/>
        </dgm:presLayoutVars>
      </dgm:prSet>
      <dgm:spPr/>
    </dgm:pt>
    <dgm:pt modelId="{571A34E7-67EF-44E7-8CFA-85067121531F}" type="pres">
      <dgm:prSet presAssocID="{534109DD-7BE4-4586-A836-D8596D534C16}" presName="sibTrans" presStyleLbl="bgSibTrans2D1" presStyleIdx="7" presStyleCnt="8"/>
      <dgm:spPr/>
    </dgm:pt>
    <dgm:pt modelId="{E384D9AD-67A8-4B29-99BF-CC6DE3B3E513}" type="pres">
      <dgm:prSet presAssocID="{72988BCC-3407-4C12-9A6B-D35E033913E3}" presName="compNode" presStyleCnt="0"/>
      <dgm:spPr/>
    </dgm:pt>
    <dgm:pt modelId="{E2A638BC-762B-4F7A-A5B7-370F40CA73BE}" type="pres">
      <dgm:prSet presAssocID="{72988BCC-3407-4C12-9A6B-D35E033913E3}" presName="dummyConnPt" presStyleCnt="0"/>
      <dgm:spPr/>
    </dgm:pt>
    <dgm:pt modelId="{3585963D-CE4A-4204-98C0-7EA7BF83F8B6}" type="pres">
      <dgm:prSet presAssocID="{72988BCC-3407-4C12-9A6B-D35E033913E3}" presName="node" presStyleLbl="node1" presStyleIdx="8" presStyleCnt="9">
        <dgm:presLayoutVars>
          <dgm:bulletEnabled val="1"/>
        </dgm:presLayoutVars>
      </dgm:prSet>
      <dgm:spPr/>
    </dgm:pt>
  </dgm:ptLst>
  <dgm:cxnLst>
    <dgm:cxn modelId="{33886521-C32B-474B-ACCC-4D75B1DE04A2}" type="presOf" srcId="{4994EAF2-229A-4A60-8E98-DBF1FC5A42AC}" destId="{3806F9DF-803D-4995-AC3C-59E9EBE062A3}" srcOrd="0" destOrd="0" presId="urn:microsoft.com/office/officeart/2005/8/layout/bProcess4"/>
    <dgm:cxn modelId="{1B1C8723-71E1-4F6C-BF52-CD75C6A73557}" type="presOf" srcId="{DC3B3100-137A-4408-B297-D629DA8E13F7}" destId="{ACC2B8FC-E4FB-4866-9A25-A1D4748A18C9}" srcOrd="0" destOrd="0" presId="urn:microsoft.com/office/officeart/2005/8/layout/bProcess4"/>
    <dgm:cxn modelId="{6F3E3E6F-E514-41BC-9F0C-ED60E9DD32DE}" srcId="{5F164714-0031-4A5F-A788-2FBF4F539420}" destId="{DC3B3100-137A-4408-B297-D629DA8E13F7}" srcOrd="0" destOrd="0" parTransId="{FE09EDA0-4771-4426-8307-4AF1EFACC33D}" sibTransId="{55A9C39B-5BAE-475D-A414-1A2EC0108122}"/>
    <dgm:cxn modelId="{132FA2CF-7498-4F59-A8D3-87E08E9C2832}" type="presOf" srcId="{48A47951-AC2A-4EB7-BE8C-FB42158578E6}" destId="{1EEC0202-8E5A-4A17-96F9-D84013190BB6}" srcOrd="0" destOrd="0" presId="urn:microsoft.com/office/officeart/2005/8/layout/bProcess4"/>
    <dgm:cxn modelId="{41B9F024-269B-4130-9196-994DD15BB494}" type="presOf" srcId="{F39A0B9A-1D4E-43C9-9ABD-0CF7741DD6D8}" destId="{69EC1382-5C97-4F3E-AA68-D1B067930E5D}" srcOrd="0" destOrd="0" presId="urn:microsoft.com/office/officeart/2005/8/layout/bProcess4"/>
    <dgm:cxn modelId="{5FC36E13-2C8F-4BD3-B082-AA9CCDE3A8AA}" type="presOf" srcId="{55A9C39B-5BAE-475D-A414-1A2EC0108122}" destId="{7E84E87F-E8DF-400C-993B-ADAB13DFE794}" srcOrd="0" destOrd="0" presId="urn:microsoft.com/office/officeart/2005/8/layout/bProcess4"/>
    <dgm:cxn modelId="{85B89833-8DDC-43BC-9ED1-6D6DD28990A9}" srcId="{5F164714-0031-4A5F-A788-2FBF4F539420}" destId="{B4F46656-85E1-4C3D-8188-DE4AC9030FE9}" srcOrd="5" destOrd="0" parTransId="{CD8D4BD9-F5AC-4C3B-BAFD-1D9EC950E147}" sibTransId="{F39A0B9A-1D4E-43C9-9ABD-0CF7741DD6D8}"/>
    <dgm:cxn modelId="{A315C6FB-AB1B-4E64-AEDB-8878DAF7E216}" srcId="{5F164714-0031-4A5F-A788-2FBF4F539420}" destId="{72988BCC-3407-4C12-9A6B-D35E033913E3}" srcOrd="8" destOrd="0" parTransId="{0D79D16C-787E-4595-AC2F-18B958443055}" sibTransId="{4952D6CE-D71D-4EBB-97DB-EED8B194995C}"/>
    <dgm:cxn modelId="{6E1596D4-D8A3-4FEB-BCF2-90D0B7F2A6E7}" srcId="{5F164714-0031-4A5F-A788-2FBF4F539420}" destId="{D6DE83DA-66DB-4C6E-883C-B91848D62FDA}" srcOrd="2" destOrd="0" parTransId="{E1497A55-05C1-4EC0-BEEF-4116E9BC823A}" sibTransId="{48A47951-AC2A-4EB7-BE8C-FB42158578E6}"/>
    <dgm:cxn modelId="{4ED5AE9E-4282-46E6-A9C5-5AF6ABBB3520}" type="presOf" srcId="{9CFBE0B4-3371-495A-83C2-E5291D391D2A}" destId="{F11C1468-6D0C-4394-AA40-2B95B35E4A8C}" srcOrd="0" destOrd="0" presId="urn:microsoft.com/office/officeart/2005/8/layout/bProcess4"/>
    <dgm:cxn modelId="{CCD872BF-C906-42AC-960E-DD0B38C4BFEA}" type="presOf" srcId="{D6DE83DA-66DB-4C6E-883C-B91848D62FDA}" destId="{6683F888-70B2-4B95-85AC-ED2C02BC99D5}" srcOrd="0" destOrd="0" presId="urn:microsoft.com/office/officeart/2005/8/layout/bProcess4"/>
    <dgm:cxn modelId="{228BAA79-C04D-4065-9172-CA0E21B0CF77}" srcId="{5F164714-0031-4A5F-A788-2FBF4F539420}" destId="{14EDAA72-B69B-49A9-9C73-3DB9386C67DC}" srcOrd="1" destOrd="0" parTransId="{52A9451C-BE26-4287-BA33-D0A9F766B2A3}" sibTransId="{33E7F89D-67F1-4CBA-89A2-D2E4FA326075}"/>
    <dgm:cxn modelId="{4B22E869-364D-4092-A31F-106A737144B7}" srcId="{5F164714-0031-4A5F-A788-2FBF4F539420}" destId="{63D7B02E-9FC0-4F07-A4A0-2E9688FC2DF7}" srcOrd="6" destOrd="0" parTransId="{F42F3717-4AD6-47CE-871D-92CB01518103}" sibTransId="{05CA856F-8F6A-4E42-AC24-9FACFF84C988}"/>
    <dgm:cxn modelId="{F503B65B-D1A2-4655-A010-DAAAEA1357C5}" type="presOf" srcId="{5F164714-0031-4A5F-A788-2FBF4F539420}" destId="{7F7FC411-FA6D-4173-9148-DFD7C5F29A5B}" srcOrd="0" destOrd="0" presId="urn:microsoft.com/office/officeart/2005/8/layout/bProcess4"/>
    <dgm:cxn modelId="{2568FD3D-9814-4AF1-8CEB-A9D694126D11}" type="presOf" srcId="{14EDAA72-B69B-49A9-9C73-3DB9386C67DC}" destId="{2CD34F30-E7C4-4417-BE35-44EECA48A671}" srcOrd="0" destOrd="0" presId="urn:microsoft.com/office/officeart/2005/8/layout/bProcess4"/>
    <dgm:cxn modelId="{F0800630-09FA-4794-B45E-0BAAB0381DF2}" type="presOf" srcId="{534109DD-7BE4-4586-A836-D8596D534C16}" destId="{571A34E7-67EF-44E7-8CFA-85067121531F}" srcOrd="0" destOrd="0" presId="urn:microsoft.com/office/officeart/2005/8/layout/bProcess4"/>
    <dgm:cxn modelId="{133202C7-0CEA-418F-A225-9CE2D073D850}" srcId="{5F164714-0031-4A5F-A788-2FBF4F539420}" destId="{18A1464A-ECF8-430B-BC52-17154309A6AF}" srcOrd="7" destOrd="0" parTransId="{64DB29D8-E2DE-40EB-8C83-4E55FFA9D86E}" sibTransId="{534109DD-7BE4-4586-A836-D8596D534C16}"/>
    <dgm:cxn modelId="{DAEEFAF9-E5A5-44BF-80C0-2EBF7E890B78}" type="presOf" srcId="{18A1464A-ECF8-430B-BC52-17154309A6AF}" destId="{011DC550-7A1E-40D2-80FA-39BA59F2B7CF}" srcOrd="0" destOrd="0" presId="urn:microsoft.com/office/officeart/2005/8/layout/bProcess4"/>
    <dgm:cxn modelId="{AC8E477D-9333-43F8-84F8-4B99AD16575D}" type="presOf" srcId="{33E7F89D-67F1-4CBA-89A2-D2E4FA326075}" destId="{9DCCE803-FF87-4A98-8F35-AB24D8342B85}" srcOrd="0" destOrd="0" presId="urn:microsoft.com/office/officeart/2005/8/layout/bProcess4"/>
    <dgm:cxn modelId="{2C2CFE40-0FA8-4B3F-A886-3BCF9C383003}" type="presOf" srcId="{63D7B02E-9FC0-4F07-A4A0-2E9688FC2DF7}" destId="{944BB064-3866-494B-ADE8-E5288B0CFCAE}" srcOrd="0" destOrd="0" presId="urn:microsoft.com/office/officeart/2005/8/layout/bProcess4"/>
    <dgm:cxn modelId="{85FFBC31-AF86-429A-96E5-B9150A877076}" srcId="{5F164714-0031-4A5F-A788-2FBF4F539420}" destId="{DB736874-49B8-4CFE-BF7B-CDAE04DB1FF0}" srcOrd="3" destOrd="0" parTransId="{0ACBCF46-C05D-4F0B-8AF2-9255EFFB4C95}" sibTransId="{9CFBE0B4-3371-495A-83C2-E5291D391D2A}"/>
    <dgm:cxn modelId="{9AE24F4E-B8A3-4857-AF27-70E2FD1734A4}" type="presOf" srcId="{FB78D2F0-97D5-4478-8A9A-38D841F55A74}" destId="{9DE11625-9039-483D-92F6-F4F2A35EF8A7}" srcOrd="0" destOrd="0" presId="urn:microsoft.com/office/officeart/2005/8/layout/bProcess4"/>
    <dgm:cxn modelId="{D93D8A5B-5CEC-4D17-8753-252FD9A1E377}" srcId="{5F164714-0031-4A5F-A788-2FBF4F539420}" destId="{FB78D2F0-97D5-4478-8A9A-38D841F55A74}" srcOrd="4" destOrd="0" parTransId="{1A32D23F-101A-4E3A-BCD7-659F73E2D01E}" sibTransId="{4994EAF2-229A-4A60-8E98-DBF1FC5A42AC}"/>
    <dgm:cxn modelId="{8895AC72-FADC-4A61-BA06-4DDE63AF2001}" type="presOf" srcId="{05CA856F-8F6A-4E42-AC24-9FACFF84C988}" destId="{6E3589D6-0DAC-4BE1-AFF8-A4B7A18223DA}" srcOrd="0" destOrd="0" presId="urn:microsoft.com/office/officeart/2005/8/layout/bProcess4"/>
    <dgm:cxn modelId="{0ECCC762-E928-4061-AE1B-43268C27F652}" type="presOf" srcId="{B4F46656-85E1-4C3D-8188-DE4AC9030FE9}" destId="{34D8E20D-24DA-4857-BC95-C16A855955E2}" srcOrd="0" destOrd="0" presId="urn:microsoft.com/office/officeart/2005/8/layout/bProcess4"/>
    <dgm:cxn modelId="{9BE7FAC3-CD49-42FC-92E1-657FE5EED16E}" type="presOf" srcId="{DB736874-49B8-4CFE-BF7B-CDAE04DB1FF0}" destId="{58DD84C2-9753-4C91-A05A-C432F259DBBA}" srcOrd="0" destOrd="0" presId="urn:microsoft.com/office/officeart/2005/8/layout/bProcess4"/>
    <dgm:cxn modelId="{BB4ABAE2-FAB3-4889-A1F6-6DBEDCDFF411}" type="presOf" srcId="{72988BCC-3407-4C12-9A6B-D35E033913E3}" destId="{3585963D-CE4A-4204-98C0-7EA7BF83F8B6}" srcOrd="0" destOrd="0" presId="urn:microsoft.com/office/officeart/2005/8/layout/bProcess4"/>
    <dgm:cxn modelId="{D411C0AD-7BEA-42E3-B145-FB3E40892B91}" type="presParOf" srcId="{7F7FC411-FA6D-4173-9148-DFD7C5F29A5B}" destId="{519F9177-FD60-4E23-8BF8-958EF9683A63}" srcOrd="0" destOrd="0" presId="urn:microsoft.com/office/officeart/2005/8/layout/bProcess4"/>
    <dgm:cxn modelId="{8F902BEF-219A-4792-A2D1-1DDF42CBB82B}" type="presParOf" srcId="{519F9177-FD60-4E23-8BF8-958EF9683A63}" destId="{C42184AB-5FAF-4313-BC07-B7A0A806BC24}" srcOrd="0" destOrd="0" presId="urn:microsoft.com/office/officeart/2005/8/layout/bProcess4"/>
    <dgm:cxn modelId="{AC4A84F5-335A-445C-AB59-BF29933D26B8}" type="presParOf" srcId="{519F9177-FD60-4E23-8BF8-958EF9683A63}" destId="{ACC2B8FC-E4FB-4866-9A25-A1D4748A18C9}" srcOrd="1" destOrd="0" presId="urn:microsoft.com/office/officeart/2005/8/layout/bProcess4"/>
    <dgm:cxn modelId="{A6803F80-DDB3-4321-9637-AE15F4E6E6F9}" type="presParOf" srcId="{7F7FC411-FA6D-4173-9148-DFD7C5F29A5B}" destId="{7E84E87F-E8DF-400C-993B-ADAB13DFE794}" srcOrd="1" destOrd="0" presId="urn:microsoft.com/office/officeart/2005/8/layout/bProcess4"/>
    <dgm:cxn modelId="{F1090953-33D0-4BED-9E09-CE667248320B}" type="presParOf" srcId="{7F7FC411-FA6D-4173-9148-DFD7C5F29A5B}" destId="{F6BC55F4-CE86-4E0C-8065-FE1300DCE98D}" srcOrd="2" destOrd="0" presId="urn:microsoft.com/office/officeart/2005/8/layout/bProcess4"/>
    <dgm:cxn modelId="{8C8ABC96-BEEF-45D5-86C1-A313F35A5405}" type="presParOf" srcId="{F6BC55F4-CE86-4E0C-8065-FE1300DCE98D}" destId="{B0E2626F-0095-4552-ACE7-92A0DBBF0E4C}" srcOrd="0" destOrd="0" presId="urn:microsoft.com/office/officeart/2005/8/layout/bProcess4"/>
    <dgm:cxn modelId="{74AC1CA2-817E-4346-B8FD-BDE05118B109}" type="presParOf" srcId="{F6BC55F4-CE86-4E0C-8065-FE1300DCE98D}" destId="{2CD34F30-E7C4-4417-BE35-44EECA48A671}" srcOrd="1" destOrd="0" presId="urn:microsoft.com/office/officeart/2005/8/layout/bProcess4"/>
    <dgm:cxn modelId="{AD93955F-A030-4F0E-8DE1-B3CDBCC04985}" type="presParOf" srcId="{7F7FC411-FA6D-4173-9148-DFD7C5F29A5B}" destId="{9DCCE803-FF87-4A98-8F35-AB24D8342B85}" srcOrd="3" destOrd="0" presId="urn:microsoft.com/office/officeart/2005/8/layout/bProcess4"/>
    <dgm:cxn modelId="{D34ACD7B-2BDC-409A-93C1-9C345B0C2986}" type="presParOf" srcId="{7F7FC411-FA6D-4173-9148-DFD7C5F29A5B}" destId="{88FD1ED8-22E0-4DDA-886C-E06CD242563D}" srcOrd="4" destOrd="0" presId="urn:microsoft.com/office/officeart/2005/8/layout/bProcess4"/>
    <dgm:cxn modelId="{E9C903E5-FC0E-4A0A-AFFC-11CD6BB0F645}" type="presParOf" srcId="{88FD1ED8-22E0-4DDA-886C-E06CD242563D}" destId="{46133E2C-8F6C-4B4F-A3E0-BEBCB73A5092}" srcOrd="0" destOrd="0" presId="urn:microsoft.com/office/officeart/2005/8/layout/bProcess4"/>
    <dgm:cxn modelId="{127E5AFF-ACF5-47C3-BC48-FE234BCB8D9F}" type="presParOf" srcId="{88FD1ED8-22E0-4DDA-886C-E06CD242563D}" destId="{6683F888-70B2-4B95-85AC-ED2C02BC99D5}" srcOrd="1" destOrd="0" presId="urn:microsoft.com/office/officeart/2005/8/layout/bProcess4"/>
    <dgm:cxn modelId="{A3083F3B-22DE-428F-AD70-DD308FAE9C98}" type="presParOf" srcId="{7F7FC411-FA6D-4173-9148-DFD7C5F29A5B}" destId="{1EEC0202-8E5A-4A17-96F9-D84013190BB6}" srcOrd="5" destOrd="0" presId="urn:microsoft.com/office/officeart/2005/8/layout/bProcess4"/>
    <dgm:cxn modelId="{C23A4763-66E0-44E1-877B-DAE61C3C89F4}" type="presParOf" srcId="{7F7FC411-FA6D-4173-9148-DFD7C5F29A5B}" destId="{BDD68FD7-1487-46D2-8F0F-9D3B4AD7C001}" srcOrd="6" destOrd="0" presId="urn:microsoft.com/office/officeart/2005/8/layout/bProcess4"/>
    <dgm:cxn modelId="{468DF19D-D05A-4A3F-B941-3721E1AD9852}" type="presParOf" srcId="{BDD68FD7-1487-46D2-8F0F-9D3B4AD7C001}" destId="{A9EA47C0-C98A-41B2-848B-A28AE441F3AF}" srcOrd="0" destOrd="0" presId="urn:microsoft.com/office/officeart/2005/8/layout/bProcess4"/>
    <dgm:cxn modelId="{05561180-D6C0-4CF5-8723-AF1EB94FFE50}" type="presParOf" srcId="{BDD68FD7-1487-46D2-8F0F-9D3B4AD7C001}" destId="{58DD84C2-9753-4C91-A05A-C432F259DBBA}" srcOrd="1" destOrd="0" presId="urn:microsoft.com/office/officeart/2005/8/layout/bProcess4"/>
    <dgm:cxn modelId="{1661704F-2066-4B1F-8F37-B9BA341CDB12}" type="presParOf" srcId="{7F7FC411-FA6D-4173-9148-DFD7C5F29A5B}" destId="{F11C1468-6D0C-4394-AA40-2B95B35E4A8C}" srcOrd="7" destOrd="0" presId="urn:microsoft.com/office/officeart/2005/8/layout/bProcess4"/>
    <dgm:cxn modelId="{6EA40BC6-8E86-4DF9-8A50-ED8F22E518B9}" type="presParOf" srcId="{7F7FC411-FA6D-4173-9148-DFD7C5F29A5B}" destId="{F6825713-5786-40D8-B799-2E0754E558AF}" srcOrd="8" destOrd="0" presId="urn:microsoft.com/office/officeart/2005/8/layout/bProcess4"/>
    <dgm:cxn modelId="{5A369F7F-030E-4EAE-8BFA-00293F9640F3}" type="presParOf" srcId="{F6825713-5786-40D8-B799-2E0754E558AF}" destId="{93353505-AC45-49B6-A2F1-FA85FF701570}" srcOrd="0" destOrd="0" presId="urn:microsoft.com/office/officeart/2005/8/layout/bProcess4"/>
    <dgm:cxn modelId="{F01A975A-5FA9-42B0-8C15-F8F424FEC712}" type="presParOf" srcId="{F6825713-5786-40D8-B799-2E0754E558AF}" destId="{9DE11625-9039-483D-92F6-F4F2A35EF8A7}" srcOrd="1" destOrd="0" presId="urn:microsoft.com/office/officeart/2005/8/layout/bProcess4"/>
    <dgm:cxn modelId="{405BC114-58CC-450C-93D3-C62D0EC943AA}" type="presParOf" srcId="{7F7FC411-FA6D-4173-9148-DFD7C5F29A5B}" destId="{3806F9DF-803D-4995-AC3C-59E9EBE062A3}" srcOrd="9" destOrd="0" presId="urn:microsoft.com/office/officeart/2005/8/layout/bProcess4"/>
    <dgm:cxn modelId="{D8C649EA-6D80-4844-B1DD-98FD2146B155}" type="presParOf" srcId="{7F7FC411-FA6D-4173-9148-DFD7C5F29A5B}" destId="{D64AFC13-DDFC-4C73-9C8E-C1D431D14058}" srcOrd="10" destOrd="0" presId="urn:microsoft.com/office/officeart/2005/8/layout/bProcess4"/>
    <dgm:cxn modelId="{74855751-B6B5-4634-93C5-A1BFC00EA642}" type="presParOf" srcId="{D64AFC13-DDFC-4C73-9C8E-C1D431D14058}" destId="{BB18E579-9446-433C-B3BE-B7E35FCC6CD2}" srcOrd="0" destOrd="0" presId="urn:microsoft.com/office/officeart/2005/8/layout/bProcess4"/>
    <dgm:cxn modelId="{7C1207CC-C5D9-4C73-A2C5-FA8AF9F0A4A4}" type="presParOf" srcId="{D64AFC13-DDFC-4C73-9C8E-C1D431D14058}" destId="{34D8E20D-24DA-4857-BC95-C16A855955E2}" srcOrd="1" destOrd="0" presId="urn:microsoft.com/office/officeart/2005/8/layout/bProcess4"/>
    <dgm:cxn modelId="{9FEA3B0C-8BDE-4FED-9294-84A910DDF5CD}" type="presParOf" srcId="{7F7FC411-FA6D-4173-9148-DFD7C5F29A5B}" destId="{69EC1382-5C97-4F3E-AA68-D1B067930E5D}" srcOrd="11" destOrd="0" presId="urn:microsoft.com/office/officeart/2005/8/layout/bProcess4"/>
    <dgm:cxn modelId="{83C52486-C566-4FD7-AE16-C906FD37C6A2}" type="presParOf" srcId="{7F7FC411-FA6D-4173-9148-DFD7C5F29A5B}" destId="{FDF2BDFD-A76A-43BE-904A-F6E3E5B19EDE}" srcOrd="12" destOrd="0" presId="urn:microsoft.com/office/officeart/2005/8/layout/bProcess4"/>
    <dgm:cxn modelId="{DD0E1916-C300-4536-910A-02B3E22B10E7}" type="presParOf" srcId="{FDF2BDFD-A76A-43BE-904A-F6E3E5B19EDE}" destId="{95C84E90-523B-4A84-B81E-2DF8E71A52D1}" srcOrd="0" destOrd="0" presId="urn:microsoft.com/office/officeart/2005/8/layout/bProcess4"/>
    <dgm:cxn modelId="{4FD9DFAF-E7E8-499D-BA87-8B933D61A155}" type="presParOf" srcId="{FDF2BDFD-A76A-43BE-904A-F6E3E5B19EDE}" destId="{944BB064-3866-494B-ADE8-E5288B0CFCAE}" srcOrd="1" destOrd="0" presId="urn:microsoft.com/office/officeart/2005/8/layout/bProcess4"/>
    <dgm:cxn modelId="{FA88BD63-B722-45A3-A952-58F1D2EC75D8}" type="presParOf" srcId="{7F7FC411-FA6D-4173-9148-DFD7C5F29A5B}" destId="{6E3589D6-0DAC-4BE1-AFF8-A4B7A18223DA}" srcOrd="13" destOrd="0" presId="urn:microsoft.com/office/officeart/2005/8/layout/bProcess4"/>
    <dgm:cxn modelId="{9E50D571-12DE-4597-9872-E4F7AC34D5FD}" type="presParOf" srcId="{7F7FC411-FA6D-4173-9148-DFD7C5F29A5B}" destId="{28129B42-B580-4E9E-9309-876B80F2F196}" srcOrd="14" destOrd="0" presId="urn:microsoft.com/office/officeart/2005/8/layout/bProcess4"/>
    <dgm:cxn modelId="{B62A3170-0EEF-4265-8F3B-A62F183698BB}" type="presParOf" srcId="{28129B42-B580-4E9E-9309-876B80F2F196}" destId="{2C80E057-B5FC-4159-BD2C-06E00876D38E}" srcOrd="0" destOrd="0" presId="urn:microsoft.com/office/officeart/2005/8/layout/bProcess4"/>
    <dgm:cxn modelId="{A1829B84-3238-46D7-90BD-6C18128E1E52}" type="presParOf" srcId="{28129B42-B580-4E9E-9309-876B80F2F196}" destId="{011DC550-7A1E-40D2-80FA-39BA59F2B7CF}" srcOrd="1" destOrd="0" presId="urn:microsoft.com/office/officeart/2005/8/layout/bProcess4"/>
    <dgm:cxn modelId="{0A00317F-F6C1-4696-92EC-7CD7D6477B84}" type="presParOf" srcId="{7F7FC411-FA6D-4173-9148-DFD7C5F29A5B}" destId="{571A34E7-67EF-44E7-8CFA-85067121531F}" srcOrd="15" destOrd="0" presId="urn:microsoft.com/office/officeart/2005/8/layout/bProcess4"/>
    <dgm:cxn modelId="{2A71C707-6665-42A6-A07E-21B497159EC1}" type="presParOf" srcId="{7F7FC411-FA6D-4173-9148-DFD7C5F29A5B}" destId="{E384D9AD-67A8-4B29-99BF-CC6DE3B3E513}" srcOrd="16" destOrd="0" presId="urn:microsoft.com/office/officeart/2005/8/layout/bProcess4"/>
    <dgm:cxn modelId="{FC4A9F6E-0644-4776-B722-04D5AA054718}" type="presParOf" srcId="{E384D9AD-67A8-4B29-99BF-CC6DE3B3E513}" destId="{E2A638BC-762B-4F7A-A5B7-370F40CA73BE}" srcOrd="0" destOrd="0" presId="urn:microsoft.com/office/officeart/2005/8/layout/bProcess4"/>
    <dgm:cxn modelId="{CE5703AE-0688-4411-ADC1-C3258AB52142}" type="presParOf" srcId="{E384D9AD-67A8-4B29-99BF-CC6DE3B3E513}" destId="{3585963D-CE4A-4204-98C0-7EA7BF83F8B6}"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4334D-76A8-477F-A198-1882A8F23346}">
      <dsp:nvSpPr>
        <dsp:cNvPr id="0" name=""/>
        <dsp:cNvSpPr/>
      </dsp:nvSpPr>
      <dsp:spPr>
        <a:xfrm rot="5400000">
          <a:off x="433934" y="126131"/>
          <a:ext cx="1472864" cy="1388937"/>
        </a:xfrm>
        <a:prstGeom prst="chevron">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s-MX" sz="1100" b="1" kern="1200" dirty="0"/>
        </a:p>
        <a:p>
          <a:pPr lvl="0" algn="ctr" defTabSz="488950">
            <a:lnSpc>
              <a:spcPct val="90000"/>
            </a:lnSpc>
            <a:spcBef>
              <a:spcPct val="0"/>
            </a:spcBef>
            <a:spcAft>
              <a:spcPts val="0"/>
            </a:spcAft>
          </a:pPr>
          <a:endParaRPr lang="es-MX" sz="1100" b="1" kern="1200" dirty="0"/>
        </a:p>
        <a:p>
          <a:pPr lvl="0" algn="ctr" defTabSz="488950">
            <a:lnSpc>
              <a:spcPct val="90000"/>
            </a:lnSpc>
            <a:spcBef>
              <a:spcPct val="0"/>
            </a:spcBef>
            <a:spcAft>
              <a:spcPts val="0"/>
            </a:spcAft>
          </a:pPr>
          <a:r>
            <a:rPr lang="es-MX" sz="1200" b="1" kern="1200" dirty="0"/>
            <a:t>Redacción de</a:t>
          </a:r>
        </a:p>
        <a:p>
          <a:pPr lvl="0" algn="ctr" defTabSz="488950">
            <a:lnSpc>
              <a:spcPct val="90000"/>
            </a:lnSpc>
            <a:spcBef>
              <a:spcPct val="0"/>
            </a:spcBef>
            <a:spcAft>
              <a:spcPts val="0"/>
            </a:spcAft>
          </a:pPr>
          <a:r>
            <a:rPr lang="es-MX" sz="1200" b="1" kern="1200" dirty="0"/>
            <a:t> Criterios</a:t>
          </a:r>
        </a:p>
      </dsp:txBody>
      <dsp:txXfrm rot="-5400000">
        <a:off x="475898" y="778637"/>
        <a:ext cx="1388937" cy="83927"/>
      </dsp:txXfrm>
    </dsp:sp>
    <dsp:sp modelId="{44E5623B-6938-4E39-AFC9-B458F4346166}">
      <dsp:nvSpPr>
        <dsp:cNvPr id="0" name=""/>
        <dsp:cNvSpPr/>
      </dsp:nvSpPr>
      <dsp:spPr>
        <a:xfrm rot="5400000">
          <a:off x="4812044" y="-2698361"/>
          <a:ext cx="1117376" cy="6539534"/>
        </a:xfrm>
        <a:prstGeom prst="round2Same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MX" sz="1400" kern="1200" dirty="0"/>
            <a:t>46 Obligaciones comunes redactadas por el  INAI</a:t>
          </a:r>
        </a:p>
        <a:p>
          <a:pPr marL="114300" lvl="1" indent="-114300" algn="l" defTabSz="622300">
            <a:lnSpc>
              <a:spcPct val="90000"/>
            </a:lnSpc>
            <a:spcBef>
              <a:spcPct val="0"/>
            </a:spcBef>
            <a:spcAft>
              <a:spcPct val="15000"/>
            </a:spcAft>
            <a:buChar char="••"/>
          </a:pPr>
          <a:r>
            <a:rPr lang="es-MX" sz="1400" kern="1200" dirty="0"/>
            <a:t>2 Obligaciones comunes (fracciones V y VI del art. 70) desarrolladas por  GESOC</a:t>
          </a:r>
        </a:p>
        <a:p>
          <a:pPr marL="114300" lvl="1" indent="-114300" algn="l" defTabSz="622300">
            <a:lnSpc>
              <a:spcPct val="90000"/>
            </a:lnSpc>
            <a:spcBef>
              <a:spcPct val="0"/>
            </a:spcBef>
            <a:spcAft>
              <a:spcPct val="15000"/>
            </a:spcAft>
            <a:buChar char="••"/>
          </a:pPr>
          <a:r>
            <a:rPr lang="es-MX" sz="1400" kern="1200" dirty="0"/>
            <a:t>122 Obligaciones específicas: Especialistas externos</a:t>
          </a:r>
        </a:p>
      </dsp:txBody>
      <dsp:txXfrm rot="-5400000">
        <a:off x="2100965" y="67264"/>
        <a:ext cx="6484988" cy="1008284"/>
      </dsp:txXfrm>
    </dsp:sp>
    <dsp:sp modelId="{54843FBB-3502-4B49-B16B-44F839DCB031}">
      <dsp:nvSpPr>
        <dsp:cNvPr id="0" name=""/>
        <dsp:cNvSpPr/>
      </dsp:nvSpPr>
      <dsp:spPr>
        <a:xfrm rot="5400000">
          <a:off x="306781" y="1596018"/>
          <a:ext cx="1727171" cy="1388937"/>
        </a:xfrm>
        <a:prstGeom prst="chevron">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b="1" kern="1200" dirty="0"/>
            <a:t>Lineamientos Generales Técnicos</a:t>
          </a:r>
        </a:p>
      </dsp:txBody>
      <dsp:txXfrm rot="-5400000">
        <a:off x="475899" y="2121370"/>
        <a:ext cx="1388937" cy="338234"/>
      </dsp:txXfrm>
    </dsp:sp>
    <dsp:sp modelId="{6326EE7F-B0DC-4B68-9952-8EDCA71FCBA4}">
      <dsp:nvSpPr>
        <dsp:cNvPr id="0" name=""/>
        <dsp:cNvSpPr/>
      </dsp:nvSpPr>
      <dsp:spPr>
        <a:xfrm rot="5400000">
          <a:off x="4177922" y="-711992"/>
          <a:ext cx="1135461" cy="5390985"/>
        </a:xfrm>
        <a:prstGeom prst="round2Same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MX" sz="1400" kern="1200" dirty="0"/>
            <a:t>Integración de la primera versión</a:t>
          </a:r>
        </a:p>
        <a:p>
          <a:pPr marL="114300" lvl="1" indent="-114300" algn="l" defTabSz="622300">
            <a:lnSpc>
              <a:spcPct val="90000"/>
            </a:lnSpc>
            <a:spcBef>
              <a:spcPct val="0"/>
            </a:spcBef>
            <a:spcAft>
              <a:spcPct val="15000"/>
            </a:spcAft>
            <a:buChar char="••"/>
          </a:pPr>
          <a:r>
            <a:rPr lang="es-MX" sz="1400" kern="1200" dirty="0"/>
            <a:t>Revisión por </a:t>
          </a:r>
          <a:r>
            <a:rPr lang="es-MX" sz="1400" kern="1200" dirty="0" err="1"/>
            <a:t>OSC</a:t>
          </a:r>
          <a:r>
            <a:rPr lang="es-MX" sz="1400" kern="1200" dirty="0"/>
            <a:t> , instituciones académicas, Sujetos Obligados (federales y locales), así como integrantes del Sistema Nacional de Transparencia</a:t>
          </a:r>
        </a:p>
      </dsp:txBody>
      <dsp:txXfrm rot="-5400000">
        <a:off x="2050161" y="1471198"/>
        <a:ext cx="5335556" cy="1024603"/>
      </dsp:txXfrm>
    </dsp:sp>
    <dsp:sp modelId="{E875855C-473E-4F9E-AEB9-F0188771A9BA}">
      <dsp:nvSpPr>
        <dsp:cNvPr id="0" name=""/>
        <dsp:cNvSpPr/>
      </dsp:nvSpPr>
      <dsp:spPr>
        <a:xfrm rot="5400000">
          <a:off x="458383" y="3071778"/>
          <a:ext cx="1423965" cy="1388937"/>
        </a:xfrm>
        <a:prstGeom prst="chevron">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s-MX" sz="1100" b="1" kern="1200" dirty="0"/>
        </a:p>
        <a:p>
          <a:pPr lvl="0" algn="ctr" defTabSz="488950">
            <a:lnSpc>
              <a:spcPct val="90000"/>
            </a:lnSpc>
            <a:spcBef>
              <a:spcPct val="0"/>
            </a:spcBef>
            <a:spcAft>
              <a:spcPts val="0"/>
            </a:spcAft>
          </a:pPr>
          <a:endParaRPr lang="es-MX" sz="1100" b="1" kern="1200" dirty="0"/>
        </a:p>
        <a:p>
          <a:pPr lvl="0" algn="ctr" defTabSz="488950">
            <a:lnSpc>
              <a:spcPct val="90000"/>
            </a:lnSpc>
            <a:spcBef>
              <a:spcPct val="0"/>
            </a:spcBef>
            <a:spcAft>
              <a:spcPts val="0"/>
            </a:spcAft>
          </a:pPr>
          <a:r>
            <a:rPr lang="es-MX" sz="1200" b="1" kern="1200" dirty="0"/>
            <a:t>Consulta</a:t>
          </a:r>
        </a:p>
        <a:p>
          <a:pPr lvl="0" algn="ctr" defTabSz="488950">
            <a:lnSpc>
              <a:spcPct val="90000"/>
            </a:lnSpc>
            <a:spcBef>
              <a:spcPct val="0"/>
            </a:spcBef>
            <a:spcAft>
              <a:spcPts val="0"/>
            </a:spcAft>
          </a:pPr>
          <a:r>
            <a:rPr lang="es-MX" sz="1200" b="1" kern="1200" dirty="0"/>
            <a:t>para ajuste</a:t>
          </a:r>
        </a:p>
      </dsp:txBody>
      <dsp:txXfrm rot="-5400000">
        <a:off x="475898" y="3748733"/>
        <a:ext cx="1388937" cy="35028"/>
      </dsp:txXfrm>
    </dsp:sp>
    <dsp:sp modelId="{3CDA0425-BE25-4141-9BE8-A5F047DF29F0}">
      <dsp:nvSpPr>
        <dsp:cNvPr id="0" name=""/>
        <dsp:cNvSpPr/>
      </dsp:nvSpPr>
      <dsp:spPr>
        <a:xfrm rot="5400000">
          <a:off x="4312490" y="770377"/>
          <a:ext cx="986221" cy="5493350"/>
        </a:xfrm>
        <a:prstGeom prst="round2Same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MX" sz="1400" kern="1200" dirty="0"/>
            <a:t>Sujetos obligados estratégicos de la federación</a:t>
          </a:r>
        </a:p>
        <a:p>
          <a:pPr marL="114300" lvl="1" indent="-114300" algn="l" defTabSz="622300">
            <a:lnSpc>
              <a:spcPct val="90000"/>
            </a:lnSpc>
            <a:spcBef>
              <a:spcPct val="0"/>
            </a:spcBef>
            <a:spcAft>
              <a:spcPct val="15000"/>
            </a:spcAft>
            <a:buChar char="••"/>
          </a:pPr>
          <a:r>
            <a:rPr lang="es-MX" sz="1400" kern="1200" dirty="0"/>
            <a:t>Sistema Nacional de Transparencia </a:t>
          </a:r>
        </a:p>
        <a:p>
          <a:pPr marL="114300" lvl="1" indent="-114300" algn="l" defTabSz="622300">
            <a:lnSpc>
              <a:spcPct val="90000"/>
            </a:lnSpc>
            <a:spcBef>
              <a:spcPct val="0"/>
            </a:spcBef>
            <a:spcAft>
              <a:spcPct val="15000"/>
            </a:spcAft>
            <a:buChar char="••"/>
          </a:pPr>
          <a:r>
            <a:rPr lang="es-MX" sz="1400" kern="1200" dirty="0"/>
            <a:t>Sujetos obligados estratégicos locales</a:t>
          </a:r>
        </a:p>
        <a:p>
          <a:pPr marL="114300" lvl="1" indent="-114300" algn="l" defTabSz="622300">
            <a:lnSpc>
              <a:spcPct val="90000"/>
            </a:lnSpc>
            <a:spcBef>
              <a:spcPct val="0"/>
            </a:spcBef>
            <a:spcAft>
              <a:spcPct val="15000"/>
            </a:spcAft>
            <a:buChar char="••"/>
          </a:pPr>
          <a:r>
            <a:rPr lang="es-MX" sz="1400" kern="1200" dirty="0"/>
            <a:t>Público en general</a:t>
          </a:r>
        </a:p>
      </dsp:txBody>
      <dsp:txXfrm rot="-5400000">
        <a:off x="2058926" y="3072085"/>
        <a:ext cx="5445207" cy="889935"/>
      </dsp:txXfrm>
    </dsp:sp>
    <dsp:sp modelId="{34313C28-BE07-4F08-B7A9-C5D9FE6906AB}">
      <dsp:nvSpPr>
        <dsp:cNvPr id="0" name=""/>
        <dsp:cNvSpPr/>
      </dsp:nvSpPr>
      <dsp:spPr>
        <a:xfrm rot="5400000">
          <a:off x="458383" y="4442542"/>
          <a:ext cx="1423965" cy="1388937"/>
        </a:xfrm>
        <a:prstGeom prst="chevron">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s-MX" sz="1100" b="1" kern="1200" dirty="0"/>
        </a:p>
        <a:p>
          <a:pPr lvl="0" algn="ctr" defTabSz="488950">
            <a:lnSpc>
              <a:spcPct val="90000"/>
            </a:lnSpc>
            <a:spcBef>
              <a:spcPct val="0"/>
            </a:spcBef>
            <a:spcAft>
              <a:spcPct val="35000"/>
            </a:spcAft>
          </a:pPr>
          <a:r>
            <a:rPr lang="es-MX" sz="1100" b="1" kern="1200" dirty="0"/>
            <a:t>Implementación</a:t>
          </a:r>
        </a:p>
      </dsp:txBody>
      <dsp:txXfrm rot="-5400000">
        <a:off x="475898" y="5119497"/>
        <a:ext cx="1388937" cy="35028"/>
      </dsp:txXfrm>
    </dsp:sp>
    <dsp:sp modelId="{2F3FA28D-EA19-4D36-946D-3B2849C34C6E}">
      <dsp:nvSpPr>
        <dsp:cNvPr id="0" name=""/>
        <dsp:cNvSpPr/>
      </dsp:nvSpPr>
      <dsp:spPr>
        <a:xfrm rot="5400000">
          <a:off x="4552173" y="1872618"/>
          <a:ext cx="1079436" cy="6030397"/>
        </a:xfrm>
        <a:prstGeom prst="round2Same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MX" sz="1400" kern="1200" dirty="0"/>
            <a:t>Aprobación por el Sistema Nacional de Transparencia antes del 5 de mayo de 2016</a:t>
          </a:r>
        </a:p>
        <a:p>
          <a:pPr marL="114300" lvl="1" indent="-114300" algn="l" defTabSz="622300">
            <a:lnSpc>
              <a:spcPct val="90000"/>
            </a:lnSpc>
            <a:spcBef>
              <a:spcPct val="0"/>
            </a:spcBef>
            <a:spcAft>
              <a:spcPct val="15000"/>
            </a:spcAft>
            <a:buChar char="••"/>
          </a:pPr>
          <a:r>
            <a:rPr lang="es-MX" sz="1400" kern="1200" dirty="0"/>
            <a:t>Puesta en marcha de la Plataforma Nacional de Transparencia</a:t>
          </a:r>
        </a:p>
        <a:p>
          <a:pPr marL="114300" lvl="1" indent="-114300" algn="l" defTabSz="622300">
            <a:lnSpc>
              <a:spcPct val="90000"/>
            </a:lnSpc>
            <a:spcBef>
              <a:spcPct val="0"/>
            </a:spcBef>
            <a:spcAft>
              <a:spcPct val="15000"/>
            </a:spcAft>
            <a:buChar char="••"/>
          </a:pPr>
          <a:r>
            <a:rPr lang="es-MX" sz="1400" kern="1200" dirty="0"/>
            <a:t>Periodo de “carga de la información”</a:t>
          </a:r>
        </a:p>
      </dsp:txBody>
      <dsp:txXfrm rot="-5400000">
        <a:off x="2076693" y="4400792"/>
        <a:ext cx="5977703" cy="974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4E87F-E8DF-400C-993B-ADAB13DFE794}">
      <dsp:nvSpPr>
        <dsp:cNvPr id="0" name=""/>
        <dsp:cNvSpPr/>
      </dsp:nvSpPr>
      <dsp:spPr>
        <a:xfrm rot="5400000">
          <a:off x="-417267"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C2B8FC-E4FB-4866-9A25-A1D4748A18C9}">
      <dsp:nvSpPr>
        <dsp:cNvPr id="0" name=""/>
        <dsp:cNvSpPr/>
      </dsp:nvSpPr>
      <dsp:spPr>
        <a:xfrm>
          <a:off x="4544"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MX" sz="1400" kern="1200" dirty="0"/>
            <a:t>Comentarios de SO de obligaciones específicas </a:t>
          </a:r>
        </a:p>
        <a:p>
          <a:pPr lvl="0" algn="ctr" defTabSz="622300">
            <a:lnSpc>
              <a:spcPct val="90000"/>
            </a:lnSpc>
            <a:spcBef>
              <a:spcPct val="0"/>
            </a:spcBef>
            <a:spcAft>
              <a:spcPct val="35000"/>
            </a:spcAft>
          </a:pPr>
          <a:r>
            <a:rPr lang="es-MX" sz="1400" b="1" kern="1200" dirty="0"/>
            <a:t>Hasta el 05 de febrero de 2016</a:t>
          </a:r>
        </a:p>
      </dsp:txBody>
      <dsp:txXfrm>
        <a:off x="47889" y="291936"/>
        <a:ext cx="2379814" cy="1393212"/>
      </dsp:txXfrm>
    </dsp:sp>
    <dsp:sp modelId="{9DCCE803-FF87-4A98-8F35-AB24D8342B85}">
      <dsp:nvSpPr>
        <dsp:cNvPr id="0" name=""/>
        <dsp:cNvSpPr/>
      </dsp:nvSpPr>
      <dsp:spPr>
        <a:xfrm rot="5400000">
          <a:off x="-417267"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D34F30-E7C4-4417-BE35-44EECA48A671}">
      <dsp:nvSpPr>
        <dsp:cNvPr id="0" name=""/>
        <dsp:cNvSpPr/>
      </dsp:nvSpPr>
      <dsp:spPr>
        <a:xfrm>
          <a:off x="4544"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de la </a:t>
          </a:r>
          <a:r>
            <a:rPr lang="es-MX" sz="1400" b="0" kern="1200" dirty="0" err="1"/>
            <a:t>CIEI</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Del 21 de enero al 15 de febrero de 2016</a:t>
          </a:r>
        </a:p>
      </dsp:txBody>
      <dsp:txXfrm>
        <a:off x="47889" y="2141814"/>
        <a:ext cx="2379814" cy="1393212"/>
      </dsp:txXfrm>
    </dsp:sp>
    <dsp:sp modelId="{1EEC0202-8E5A-4A17-96F9-D84013190BB6}">
      <dsp:nvSpPr>
        <dsp:cNvPr id="0" name=""/>
        <dsp:cNvSpPr/>
      </dsp:nvSpPr>
      <dsp:spPr>
        <a:xfrm>
          <a:off x="507671" y="4199911"/>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83F888-70B2-4B95-85AC-ED2C02BC99D5}">
      <dsp:nvSpPr>
        <dsp:cNvPr id="0" name=""/>
        <dsp:cNvSpPr/>
      </dsp:nvSpPr>
      <dsp:spPr>
        <a:xfrm>
          <a:off x="4544"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kern="1200" dirty="0"/>
            <a:t>Primera entrega de Lineamientos a la  </a:t>
          </a:r>
          <a:r>
            <a:rPr lang="es-MX" sz="1400" kern="1200" dirty="0" err="1"/>
            <a:t>CIEI</a:t>
          </a:r>
          <a:r>
            <a:rPr lang="es-MX" sz="1400" kern="1200" dirty="0"/>
            <a:t> del </a:t>
          </a:r>
          <a:r>
            <a:rPr lang="es-MX" sz="1400" kern="1200" dirty="0" err="1"/>
            <a:t>SNT</a:t>
          </a:r>
          <a:endParaRPr lang="es-MX" sz="140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24 de febrero de 2016</a:t>
          </a:r>
        </a:p>
      </dsp:txBody>
      <dsp:txXfrm>
        <a:off x="47889" y="3991693"/>
        <a:ext cx="2379814" cy="1393212"/>
      </dsp:txXfrm>
    </dsp:sp>
    <dsp:sp modelId="{F11C1468-6D0C-4394-AA40-2B95B35E4A8C}">
      <dsp:nvSpPr>
        <dsp:cNvPr id="0" name=""/>
        <dsp:cNvSpPr/>
      </dsp:nvSpPr>
      <dsp:spPr>
        <a:xfrm rot="16200000">
          <a:off x="2863183"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DD84C2-9753-4C91-A05A-C432F259DBBA}">
      <dsp:nvSpPr>
        <dsp:cNvPr id="0" name=""/>
        <dsp:cNvSpPr/>
      </dsp:nvSpPr>
      <dsp:spPr>
        <a:xfrm>
          <a:off x="3284995"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comunes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3328340" y="3991693"/>
        <a:ext cx="2379814" cy="1393212"/>
      </dsp:txXfrm>
    </dsp:sp>
    <dsp:sp modelId="{3806F9DF-803D-4995-AC3C-59E9EBE062A3}">
      <dsp:nvSpPr>
        <dsp:cNvPr id="0" name=""/>
        <dsp:cNvSpPr/>
      </dsp:nvSpPr>
      <dsp:spPr>
        <a:xfrm rot="16200000">
          <a:off x="2863183"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E11625-9039-483D-92F6-F4F2A35EF8A7}">
      <dsp:nvSpPr>
        <dsp:cNvPr id="0" name=""/>
        <dsp:cNvSpPr/>
      </dsp:nvSpPr>
      <dsp:spPr>
        <a:xfrm>
          <a:off x="3284995"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Análisis observaciones de SO a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5 de febrero al 11 de marzo de 2016</a:t>
          </a:r>
        </a:p>
      </dsp:txBody>
      <dsp:txXfrm>
        <a:off x="3328340" y="2141814"/>
        <a:ext cx="2379814" cy="1393212"/>
      </dsp:txXfrm>
    </dsp:sp>
    <dsp:sp modelId="{69EC1382-5C97-4F3E-AA68-D1B067930E5D}">
      <dsp:nvSpPr>
        <dsp:cNvPr id="0" name=""/>
        <dsp:cNvSpPr/>
      </dsp:nvSpPr>
      <dsp:spPr>
        <a:xfrm>
          <a:off x="3788122" y="500154"/>
          <a:ext cx="3270624"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D8E20D-24DA-4857-BC95-C16A855955E2}">
      <dsp:nvSpPr>
        <dsp:cNvPr id="0" name=""/>
        <dsp:cNvSpPr/>
      </dsp:nvSpPr>
      <dsp:spPr>
        <a:xfrm>
          <a:off x="3284995"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Observaciones integrantes </a:t>
          </a:r>
          <a:r>
            <a:rPr lang="es-MX" sz="1400" b="0" kern="1200" dirty="0" err="1"/>
            <a:t>CIEI</a:t>
          </a:r>
          <a:r>
            <a:rPr lang="es-MX" sz="1400" b="0" kern="1200" dirty="0"/>
            <a:t>:</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 al 14 de marzo de 2016 </a:t>
          </a:r>
        </a:p>
      </dsp:txBody>
      <dsp:txXfrm>
        <a:off x="3328340" y="291936"/>
        <a:ext cx="2379814" cy="1393212"/>
      </dsp:txXfrm>
    </dsp:sp>
    <dsp:sp modelId="{6E3589D6-0DAC-4BE1-AFF8-A4B7A18223DA}">
      <dsp:nvSpPr>
        <dsp:cNvPr id="0" name=""/>
        <dsp:cNvSpPr/>
      </dsp:nvSpPr>
      <dsp:spPr>
        <a:xfrm rot="5400000">
          <a:off x="6143634" y="1425093"/>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4BB064-3866-494B-ADE8-E5288B0CFCAE}">
      <dsp:nvSpPr>
        <dsp:cNvPr id="0" name=""/>
        <dsp:cNvSpPr/>
      </dsp:nvSpPr>
      <dsp:spPr>
        <a:xfrm>
          <a:off x="6565446" y="248591"/>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Segunda entrega de Lineamientos a la </a:t>
          </a:r>
          <a:r>
            <a:rPr lang="es-MX" sz="1400" b="0" kern="1200" dirty="0" err="1"/>
            <a:t>CIEI</a:t>
          </a:r>
          <a:r>
            <a:rPr lang="es-MX" sz="1400" b="0" kern="1200" dirty="0"/>
            <a:t> del </a:t>
          </a:r>
          <a:r>
            <a:rPr lang="es-MX" sz="1400" b="0" kern="1200" dirty="0" err="1"/>
            <a:t>SNT</a:t>
          </a:r>
          <a:endParaRPr lang="es-MX" sz="1400" b="0" kern="1200" dirty="0"/>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17 de marzo de 2016</a:t>
          </a:r>
        </a:p>
      </dsp:txBody>
      <dsp:txXfrm>
        <a:off x="6608791" y="291936"/>
        <a:ext cx="2379814" cy="1393212"/>
      </dsp:txXfrm>
    </dsp:sp>
    <dsp:sp modelId="{571A34E7-67EF-44E7-8CFA-85067121531F}">
      <dsp:nvSpPr>
        <dsp:cNvPr id="0" name=""/>
        <dsp:cNvSpPr/>
      </dsp:nvSpPr>
      <dsp:spPr>
        <a:xfrm rot="5400000">
          <a:off x="6143634" y="3274972"/>
          <a:ext cx="1840052" cy="221985"/>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1DC550-7A1E-40D2-80FA-39BA59F2B7CF}">
      <dsp:nvSpPr>
        <dsp:cNvPr id="0" name=""/>
        <dsp:cNvSpPr/>
      </dsp:nvSpPr>
      <dsp:spPr>
        <a:xfrm>
          <a:off x="6565446" y="2098469"/>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Discusión y votación en el Consejo Nacional del </a:t>
          </a:r>
          <a:r>
            <a:rPr lang="es-MX" sz="1400" b="0" kern="1200" dirty="0" err="1"/>
            <a:t>SNT</a:t>
          </a:r>
          <a:r>
            <a:rPr lang="es-MX" sz="1400" b="0" kern="1200" dirty="0"/>
            <a:t>: Obligaciones específicas</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13 de abril de 2016</a:t>
          </a:r>
        </a:p>
      </dsp:txBody>
      <dsp:txXfrm>
        <a:off x="6608791" y="2141814"/>
        <a:ext cx="2379814" cy="1393212"/>
      </dsp:txXfrm>
    </dsp:sp>
    <dsp:sp modelId="{3585963D-CE4A-4204-98C0-7EA7BF83F8B6}">
      <dsp:nvSpPr>
        <dsp:cNvPr id="0" name=""/>
        <dsp:cNvSpPr/>
      </dsp:nvSpPr>
      <dsp:spPr>
        <a:xfrm>
          <a:off x="6565446" y="3948348"/>
          <a:ext cx="2466504" cy="147990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R="0" lvl="0" algn="ctr" defTabSz="622300" eaLnBrk="1" fontAlgn="auto" latinLnBrk="0" hangingPunct="1">
            <a:lnSpc>
              <a:spcPct val="90000"/>
            </a:lnSpc>
            <a:spcBef>
              <a:spcPct val="0"/>
            </a:spcBef>
            <a:spcAft>
              <a:spcPct val="35000"/>
            </a:spcAft>
            <a:buClrTx/>
            <a:buSzTx/>
            <a:buFontTx/>
            <a:tabLst/>
            <a:defRPr/>
          </a:pPr>
          <a:r>
            <a:rPr lang="es-MX" sz="1400" b="0" kern="1200" dirty="0"/>
            <a:t>Publicación en el </a:t>
          </a:r>
          <a:r>
            <a:rPr lang="es-MX" sz="1400" b="0" kern="1200" dirty="0" err="1"/>
            <a:t>DOF</a:t>
          </a:r>
          <a:r>
            <a:rPr lang="es-MX" sz="1400" b="0" kern="1200" dirty="0"/>
            <a:t>:</a:t>
          </a:r>
          <a:r>
            <a:rPr lang="es-MX" sz="1400" b="1" kern="1200" dirty="0"/>
            <a:t> </a:t>
          </a:r>
        </a:p>
        <a:p>
          <a:pPr marR="0" lvl="0" algn="ctr" defTabSz="622300" eaLnBrk="1" fontAlgn="auto" latinLnBrk="0" hangingPunct="1">
            <a:lnSpc>
              <a:spcPct val="90000"/>
            </a:lnSpc>
            <a:spcBef>
              <a:spcPct val="0"/>
            </a:spcBef>
            <a:spcAft>
              <a:spcPct val="35000"/>
            </a:spcAft>
            <a:buClrTx/>
            <a:buSzTx/>
            <a:buFontTx/>
            <a:tabLst/>
            <a:defRPr/>
          </a:pPr>
          <a:r>
            <a:rPr lang="es-MX" sz="1400" b="1" kern="1200" dirty="0"/>
            <a:t>25 al 29 de abril de 2016</a:t>
          </a:r>
        </a:p>
      </dsp:txBody>
      <dsp:txXfrm>
        <a:off x="6608791" y="3991693"/>
        <a:ext cx="2379814" cy="139321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1"/>
            <a:ext cx="3038475" cy="46513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970340" y="1"/>
            <a:ext cx="3038475" cy="465138"/>
          </a:xfrm>
          <a:prstGeom prst="rect">
            <a:avLst/>
          </a:prstGeom>
        </p:spPr>
        <p:txBody>
          <a:bodyPr vert="horz" lIns="91440" tIns="45720" rIns="91440" bIns="45720" rtlCol="0"/>
          <a:lstStyle>
            <a:lvl1pPr algn="r">
              <a:defRPr sz="1200"/>
            </a:lvl1pPr>
          </a:lstStyle>
          <a:p>
            <a:fld id="{7C0C4A6A-2ED0-4567-A0CC-239727307962}" type="datetimeFigureOut">
              <a:rPr lang="es-ES" smtClean="0"/>
              <a:t>01/03/2016</a:t>
            </a:fld>
            <a:endParaRPr lang="es-ES"/>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701677" y="4416427"/>
            <a:ext cx="5607050" cy="4183063"/>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2" y="8829675"/>
            <a:ext cx="3038475" cy="465138"/>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970340" y="8829675"/>
            <a:ext cx="3038475" cy="465138"/>
          </a:xfrm>
          <a:prstGeom prst="rect">
            <a:avLst/>
          </a:prstGeom>
        </p:spPr>
        <p:txBody>
          <a:bodyPr vert="horz" lIns="91440" tIns="45720" rIns="91440" bIns="45720" rtlCol="0" anchor="b"/>
          <a:lstStyle>
            <a:lvl1pPr algn="r">
              <a:defRPr sz="1200"/>
            </a:lvl1pPr>
          </a:lstStyle>
          <a:p>
            <a:fld id="{64661520-CF9F-42B5-82BC-528A156EC671}" type="slidenum">
              <a:rPr lang="es-ES" smtClean="0"/>
              <a:t>‹Nº›</a:t>
            </a:fld>
            <a:endParaRPr lang="es-ES"/>
          </a:p>
        </p:txBody>
      </p:sp>
    </p:spTree>
    <p:extLst>
      <p:ext uri="{BB962C8B-B14F-4D97-AF65-F5344CB8AC3E}">
        <p14:creationId xmlns:p14="http://schemas.microsoft.com/office/powerpoint/2010/main" val="12293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4</a:t>
            </a:fld>
            <a:endParaRPr lang="es-ES"/>
          </a:p>
        </p:txBody>
      </p:sp>
    </p:spTree>
    <p:extLst>
      <p:ext uri="{BB962C8B-B14F-4D97-AF65-F5344CB8AC3E}">
        <p14:creationId xmlns:p14="http://schemas.microsoft.com/office/powerpoint/2010/main" val="2483789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5</a:t>
            </a:fld>
            <a:endParaRPr lang="es-ES"/>
          </a:p>
        </p:txBody>
      </p:sp>
    </p:spTree>
    <p:extLst>
      <p:ext uri="{BB962C8B-B14F-4D97-AF65-F5344CB8AC3E}">
        <p14:creationId xmlns:p14="http://schemas.microsoft.com/office/powerpoint/2010/main" val="678893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19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23</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24</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25</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2">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26</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27</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28</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29</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30</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31</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32</a:t>
            </a:fld>
            <a:endParaRPr lang="es-ES"/>
          </a:p>
        </p:txBody>
      </p:sp>
    </p:spTree>
    <p:extLst>
      <p:ext uri="{BB962C8B-B14F-4D97-AF65-F5344CB8AC3E}">
        <p14:creationId xmlns:p14="http://schemas.microsoft.com/office/powerpoint/2010/main" val="529770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9513" y="696913"/>
            <a:ext cx="4651375" cy="3487737"/>
          </a:xfrm>
        </p:spPr>
      </p:sp>
      <p:sp>
        <p:nvSpPr>
          <p:cNvPr id="3" name="2 Marcador de notas"/>
          <p:cNvSpPr>
            <a:spLocks noGrp="1"/>
          </p:cNvSpPr>
          <p:nvPr>
            <p:ph type="body" idx="1"/>
          </p:nvPr>
        </p:nvSpPr>
        <p:spPr/>
        <p:txBody>
          <a:bodyPr/>
          <a:lstStyle/>
          <a:p>
            <a:pPr defTabSz="465887">
              <a:defRPr/>
            </a:pPr>
            <a:endParaRPr lang="es-MX" dirty="0"/>
          </a:p>
        </p:txBody>
      </p:sp>
      <p:sp>
        <p:nvSpPr>
          <p:cNvPr id="4" name="3 Marcador de número de diapositiva"/>
          <p:cNvSpPr>
            <a:spLocks noGrp="1"/>
          </p:cNvSpPr>
          <p:nvPr>
            <p:ph type="sldNum" sz="quarter" idx="10"/>
          </p:nvPr>
        </p:nvSpPr>
        <p:spPr/>
        <p:txBody>
          <a:bodyPr/>
          <a:lstStyle/>
          <a:p>
            <a:fld id="{40E62658-E68E-4D41-9C2E-C03DE6D7E3AA}" type="slidenum">
              <a:rPr lang="es-ES" smtClean="0"/>
              <a:t>33</a:t>
            </a:fld>
            <a:endParaRPr lang="es-ES"/>
          </a:p>
        </p:txBody>
      </p:sp>
    </p:spTree>
    <p:extLst>
      <p:ext uri="{BB962C8B-B14F-4D97-AF65-F5344CB8AC3E}">
        <p14:creationId xmlns:p14="http://schemas.microsoft.com/office/powerpoint/2010/main" val="529770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E9A8CA0B-4978-496B-A0B0-2DFB17302F58}" type="datetime1">
              <a:rPr lang="es-MX" smtClean="0"/>
              <a:t>01/03/2016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9894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2717D6F8-B9D8-4F1E-AF2D-AC0DA173FA46}" type="datetime1">
              <a:rPr lang="es-MX" smtClean="0"/>
              <a:t>01/03/2016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252140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5A5D500D-2A31-4AEB-91D7-3045857E67F0}" type="datetime1">
              <a:rPr lang="es-MX" smtClean="0"/>
              <a:t>01/03/2016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209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AE52BA04-F67C-45E0-B281-0D36446DE141}" type="datetime1">
              <a:rPr lang="es-MX" smtClean="0"/>
              <a:t>01/03/2016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904529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A44C8382-8A94-40B7-9520-41746DEF391D}" type="datetime1">
              <a:rPr lang="es-MX" smtClean="0"/>
              <a:t>01/03/2016</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4051924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2BF317D2-3214-4ED2-A89B-4733177615E7}" type="datetime1">
              <a:rPr lang="es-MX" smtClean="0"/>
              <a:t>01/03/2016</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98321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D0F41A5-55A5-434A-AF30-2EECD6D40801}" type="datetime1">
              <a:rPr lang="es-MX" smtClean="0"/>
              <a:t>01/03/2016</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18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97886E0A-15C9-4078-AC15-36845489CF37}" type="datetime1">
              <a:rPr lang="es-MX" smtClean="0"/>
              <a:t>01/03/2016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650072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C31EB33-40CD-464B-8A5E-4FAFE42443C3}" type="datetime1">
              <a:rPr lang="es-MX" smtClean="0"/>
              <a:t>01/03/2016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2513282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B8BD81C1-CF42-45FE-83C0-A43E356441F6}" type="datetime1">
              <a:rPr lang="es-MX" smtClean="0"/>
              <a:t>01/03/2016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321021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893ACDFF-EDEC-47FE-A61E-D75D0484B894}" type="datetime1">
              <a:rPr lang="es-MX" smtClean="0"/>
              <a:t>01/03/2016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22EEE92-B417-4ACB-84B0-576613EB8781}" type="slidenum">
              <a:rPr lang="es-MX" smtClean="0"/>
              <a:t>‹Nº›</a:t>
            </a:fld>
            <a:endParaRPr lang="es-MX"/>
          </a:p>
        </p:txBody>
      </p:sp>
    </p:spTree>
    <p:extLst>
      <p:ext uri="{BB962C8B-B14F-4D97-AF65-F5344CB8AC3E}">
        <p14:creationId xmlns:p14="http://schemas.microsoft.com/office/powerpoint/2010/main" val="1757419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_TituloSubtitulo">
    <p:spTree>
      <p:nvGrpSpPr>
        <p:cNvPr id="1" name=""/>
        <p:cNvGrpSpPr/>
        <p:nvPr/>
      </p:nvGrpSpPr>
      <p:grpSpPr>
        <a:xfrm>
          <a:off x="0" y="0"/>
          <a:ext cx="0" cy="0"/>
          <a:chOff x="0" y="0"/>
          <a:chExt cx="0" cy="0"/>
        </a:xfrm>
      </p:grpSpPr>
      <p:sp>
        <p:nvSpPr>
          <p:cNvPr id="6" name="3 Título"/>
          <p:cNvSpPr txBox="1">
            <a:spLocks/>
          </p:cNvSpPr>
          <p:nvPr userDrawn="1"/>
        </p:nvSpPr>
        <p:spPr>
          <a:xfrm>
            <a:off x="1458876" y="2420890"/>
            <a:ext cx="6226251" cy="2016224"/>
          </a:xfrm>
          <a:prstGeom prst="rect">
            <a:avLst/>
          </a:prstGeom>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a:endParaRPr lang="es-MX" dirty="0">
              <a:solidFill>
                <a:schemeClr val="tx1">
                  <a:lumMod val="50000"/>
                  <a:lumOff val="50000"/>
                </a:schemeClr>
              </a:solidFill>
              <a:latin typeface="Helvetica" panose="020B0604020202030204" pitchFamily="34" charset="0"/>
            </a:endParaRPr>
          </a:p>
        </p:txBody>
      </p:sp>
      <p:pic>
        <p:nvPicPr>
          <p:cNvPr id="4" name="3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72622"/>
            <a:ext cx="1050880" cy="980114"/>
          </a:xfrm>
          <a:prstGeom prst="rect">
            <a:avLst/>
          </a:prstGeom>
        </p:spPr>
      </p:pic>
    </p:spTree>
    <p:extLst>
      <p:ext uri="{BB962C8B-B14F-4D97-AF65-F5344CB8AC3E}">
        <p14:creationId xmlns:p14="http://schemas.microsoft.com/office/powerpoint/2010/main" val="2840786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E79A6-6947-4258-A5A6-15C4284E0773}" type="datetime1">
              <a:rPr lang="es-MX" smtClean="0"/>
              <a:t>01/03/2016</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EEE92-B417-4ACB-84B0-576613EB8781}" type="slidenum">
              <a:rPr lang="es-MX" smtClean="0"/>
              <a:t>‹Nº›</a:t>
            </a:fld>
            <a:endParaRPr lang="es-MX"/>
          </a:p>
        </p:txBody>
      </p:sp>
    </p:spTree>
    <p:extLst>
      <p:ext uri="{BB962C8B-B14F-4D97-AF65-F5344CB8AC3E}">
        <p14:creationId xmlns:p14="http://schemas.microsoft.com/office/powerpoint/2010/main" val="2788137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cid:5CD822E6-8107-4790-A28D-CB70F4499FBC"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Título"/>
          <p:cNvSpPr txBox="1">
            <a:spLocks/>
          </p:cNvSpPr>
          <p:nvPr/>
        </p:nvSpPr>
        <p:spPr>
          <a:xfrm>
            <a:off x="527301" y="2708920"/>
            <a:ext cx="8221163" cy="3072300"/>
          </a:xfrm>
          <a:prstGeom prst="rect">
            <a:avLst/>
          </a:prstGeom>
          <a:effectLst>
            <a:outerShdw blurRad="50800" dist="38100" dir="2700000" algn="tl" rotWithShape="0">
              <a:prstClr val="black">
                <a:alpha val="40000"/>
              </a:prstClr>
            </a:outerShdw>
          </a:effectLst>
        </p:spPr>
        <p:txBody>
          <a:bodyPr/>
          <a:lstStyle>
            <a:lvl1pPr algn="l" defTabSz="914400" rtl="0" eaLnBrk="1" latinLnBrk="0" hangingPunct="1">
              <a:spcBef>
                <a:spcPct val="0"/>
              </a:spcBef>
              <a:buNone/>
              <a:defRPr sz="3600" b="1" kern="1200">
                <a:solidFill>
                  <a:schemeClr val="tx1"/>
                </a:solidFill>
                <a:latin typeface="Trebuchet MS" pitchFamily="34" charset="0"/>
                <a:ea typeface="+mj-ea"/>
                <a:cs typeface="+mj-cs"/>
              </a:defRPr>
            </a:lvl1pPr>
          </a:lstStyle>
          <a:p>
            <a:pPr algn="ctr"/>
            <a:r>
              <a:rPr lang="es-MX" sz="2400" dirty="0"/>
              <a:t>Lineamientos Técnicos Generales para la publicación, homologación y estandarización de la información de las obligaciones establecidas en el Título Quinto y en la fracción IV del artículo 31 de la Ley General de Transparencia y Acceso a la Información Pública, que deben de difundir los sujetos obligados en los portales de Internet y en la Plataforma Nacional de Transparencia</a:t>
            </a:r>
            <a:endParaRPr lang="es-MX" sz="2400" cap="small" dirty="0">
              <a:latin typeface="+mn-lt"/>
            </a:endParaRPr>
          </a:p>
        </p:txBody>
      </p:sp>
      <p:sp>
        <p:nvSpPr>
          <p:cNvPr id="6" name="5 CuadroTexto"/>
          <p:cNvSpPr txBox="1"/>
          <p:nvPr/>
        </p:nvSpPr>
        <p:spPr>
          <a:xfrm>
            <a:off x="3707904" y="6197242"/>
            <a:ext cx="5328592" cy="461665"/>
          </a:xfrm>
          <a:prstGeom prst="rect">
            <a:avLst/>
          </a:prstGeom>
          <a:noFill/>
        </p:spPr>
        <p:txBody>
          <a:bodyPr wrap="square" rtlCol="0">
            <a:spAutoFit/>
          </a:bodyPr>
          <a:lstStyle/>
          <a:p>
            <a:pPr algn="r"/>
            <a:r>
              <a:rPr lang="es-MX" sz="2400" b="1" dirty="0"/>
              <a:t>Marzo de 2016</a:t>
            </a:r>
          </a:p>
        </p:txBody>
      </p:sp>
      <p:sp>
        <p:nvSpPr>
          <p:cNvPr id="8" name="7 Rectángulo"/>
          <p:cNvSpPr/>
          <p:nvPr/>
        </p:nvSpPr>
        <p:spPr>
          <a:xfrm>
            <a:off x="0" y="1753316"/>
            <a:ext cx="9144000" cy="428628"/>
          </a:xfrm>
          <a:prstGeom prst="rect">
            <a:avLst/>
          </a:prstGeom>
          <a:gradFill>
            <a:gsLst>
              <a:gs pos="50000">
                <a:schemeClr val="accent4">
                  <a:lumMod val="60000"/>
                  <a:lumOff val="40000"/>
                  <a:alpha val="75000"/>
                </a:schemeClr>
              </a:gs>
              <a:gs pos="100000">
                <a:schemeClr val="accent1">
                  <a:tint val="23500"/>
                  <a:satMod val="1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15 Rectángulo"/>
          <p:cNvSpPr/>
          <p:nvPr/>
        </p:nvSpPr>
        <p:spPr>
          <a:xfrm>
            <a:off x="251520" y="1724852"/>
            <a:ext cx="8640960" cy="492443"/>
          </a:xfrm>
          <a:prstGeom prst="rect">
            <a:avLst/>
          </a:prstGeom>
        </p:spPr>
        <p:txBody>
          <a:bodyPr wrap="square">
            <a:spAutoFit/>
          </a:bodyPr>
          <a:lstStyle/>
          <a:p>
            <a:pPr algn="ctr"/>
            <a:r>
              <a:rPr lang="es-MX" sz="2600" b="1" cap="small" dirty="0">
                <a:effectLst>
                  <a:outerShdw blurRad="38100" dist="38100" dir="2700000" algn="tl">
                    <a:srgbClr val="000000">
                      <a:alpha val="43137"/>
                    </a:srgbClr>
                  </a:outerShdw>
                </a:effectLst>
                <a:latin typeface="Calibri" pitchFamily="34" charset="0"/>
              </a:rPr>
              <a:t>Oscar Mauricio Guerra Ford</a:t>
            </a:r>
          </a:p>
        </p:txBody>
      </p:sp>
      <p:pic>
        <p:nvPicPr>
          <p:cNvPr id="13"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107505" y="116632"/>
            <a:ext cx="2376263" cy="1355926"/>
          </a:xfrm>
          <a:prstGeom prst="rect">
            <a:avLst/>
          </a:prstGeom>
        </p:spPr>
      </p:pic>
      <p:sp>
        <p:nvSpPr>
          <p:cNvPr id="11" name="15 Rectángulo"/>
          <p:cNvSpPr/>
          <p:nvPr/>
        </p:nvSpPr>
        <p:spPr>
          <a:xfrm>
            <a:off x="2555776" y="116632"/>
            <a:ext cx="3672408" cy="1446550"/>
          </a:xfrm>
          <a:prstGeom prst="rect">
            <a:avLst/>
          </a:prstGeom>
        </p:spPr>
        <p:txBody>
          <a:bodyPr wrap="square">
            <a:spAutoFit/>
          </a:bodyPr>
          <a:lstStyle/>
          <a:p>
            <a:pPr algn="ctr"/>
            <a:r>
              <a:rPr lang="es-MX" sz="4400" b="1" cap="small" dirty="0">
                <a:effectLst>
                  <a:outerShdw blurRad="38100" dist="38100" dir="2700000" algn="tl">
                    <a:srgbClr val="000000">
                      <a:alpha val="43137"/>
                    </a:srgbClr>
                  </a:outerShdw>
                </a:effectLst>
                <a:latin typeface="Calibri" pitchFamily="34" charset="0"/>
              </a:rPr>
              <a:t>Consejo Nacional</a:t>
            </a:r>
          </a:p>
        </p:txBody>
      </p:sp>
      <p:pic>
        <p:nvPicPr>
          <p:cNvPr id="12" name="11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98762"/>
            <a:ext cx="2717158" cy="1327940"/>
          </a:xfrm>
          <a:prstGeom prst="rect">
            <a:avLst/>
          </a:prstGeom>
          <a:noFill/>
          <a:ln>
            <a:noFill/>
          </a:ln>
        </p:spPr>
      </p:pic>
    </p:spTree>
    <p:extLst>
      <p:ext uri="{BB962C8B-B14F-4D97-AF65-F5344CB8AC3E}">
        <p14:creationId xmlns:p14="http://schemas.microsoft.com/office/powerpoint/2010/main" val="53156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2132856"/>
            <a:ext cx="7574505" cy="729795"/>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2245808"/>
            <a:ext cx="7465319" cy="3785652"/>
          </a:xfrm>
          <a:prstGeom prst="rect">
            <a:avLst/>
          </a:prstGeom>
        </p:spPr>
        <p:txBody>
          <a:bodyPr wrap="square">
            <a:spAutoFit/>
          </a:bodyPr>
          <a:lstStyle/>
          <a:p>
            <a:pPr marL="457200" lvl="0" indent="-457200" algn="just">
              <a:buFont typeface="+mj-lt"/>
              <a:buAutoNum type="arabicPeriod"/>
            </a:pPr>
            <a:r>
              <a:rPr lang="es-MX" sz="2800" b="1" dirty="0">
                <a:solidFill>
                  <a:schemeClr val="bg1"/>
                </a:solidFill>
              </a:rPr>
              <a:t>Algunas implicaciones de la </a:t>
            </a:r>
            <a:r>
              <a:rPr lang="es-MX" sz="2800" b="1" dirty="0" err="1">
                <a:solidFill>
                  <a:schemeClr val="bg1"/>
                </a:solidFill>
              </a:rPr>
              <a:t>LGTAIP</a:t>
            </a:r>
            <a:endParaRPr lang="es-MX" sz="2800" b="1" dirty="0">
              <a:solidFill>
                <a:schemeClr val="bg1"/>
              </a:solidFill>
            </a:endParaRPr>
          </a:p>
          <a:p>
            <a:pPr marL="457200" lvl="0" indent="-457200" algn="just">
              <a:buFont typeface="+mj-lt"/>
              <a:buAutoNum type="arabicPeriod"/>
            </a:pPr>
            <a:endParaRPr lang="es-MX" sz="2800" b="1" dirty="0"/>
          </a:p>
          <a:p>
            <a:pPr marL="457200" lvl="0" indent="-457200" algn="just">
              <a:buFont typeface="+mj-lt"/>
              <a:buAutoNum type="arabicPeriod"/>
            </a:pPr>
            <a:endParaRPr lang="es-MX" sz="1200" b="1" dirty="0"/>
          </a:p>
          <a:p>
            <a:pPr marL="457200" lvl="0" indent="-457200" algn="just">
              <a:buFont typeface="+mj-lt"/>
              <a:buAutoNum type="arabicPeriod"/>
            </a:pPr>
            <a:r>
              <a:rPr lang="es-MX" sz="2800" b="1" dirty="0"/>
              <a:t>Construcción de los Lineamientos</a:t>
            </a:r>
          </a:p>
          <a:p>
            <a:pPr marL="457200" lvl="0" indent="-457200" algn="just">
              <a:buFont typeface="+mj-lt"/>
              <a:buAutoNum type="arabicPeriod"/>
            </a:pPr>
            <a:endParaRPr lang="es-MX" sz="2800" b="1" dirty="0"/>
          </a:p>
          <a:p>
            <a:pPr marL="457200" lvl="0" indent="-457200" algn="just">
              <a:buFont typeface="+mj-lt"/>
              <a:buAutoNum type="arabicPeriod"/>
            </a:pPr>
            <a:endParaRPr lang="es-MX" sz="1200" b="1" dirty="0"/>
          </a:p>
          <a:p>
            <a:pPr marL="457200" lvl="0" indent="-457200" algn="just">
              <a:buFont typeface="+mj-lt"/>
              <a:buAutoNum type="arabicPeriod"/>
            </a:pPr>
            <a:r>
              <a:rPr lang="es-MX" sz="2800" b="1" dirty="0"/>
              <a:t>Aclaraciones importantes</a:t>
            </a:r>
          </a:p>
          <a:p>
            <a:pPr marL="457200" lvl="0" indent="-457200" algn="just">
              <a:buFont typeface="+mj-lt"/>
              <a:buAutoNum type="arabicPeriod"/>
            </a:pPr>
            <a:endParaRPr lang="es-MX" sz="2800" b="1" dirty="0"/>
          </a:p>
          <a:p>
            <a:pPr marL="457200" lvl="0" indent="-457200" algn="just">
              <a:buFont typeface="+mj-lt"/>
              <a:buAutoNum type="arabicPeriod"/>
            </a:pPr>
            <a:endParaRPr lang="es-MX" sz="2800" b="1" dirty="0"/>
          </a:p>
          <a:p>
            <a:pPr lvl="0" algn="just"/>
            <a:endParaRPr lang="es-MX" sz="2000" b="1"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2</a:t>
            </a:fld>
            <a:endParaRPr lang="es-MX"/>
          </a:p>
        </p:txBody>
      </p:sp>
    </p:spTree>
    <p:extLst>
      <p:ext uri="{BB962C8B-B14F-4D97-AF65-F5344CB8AC3E}">
        <p14:creationId xmlns:p14="http://schemas.microsoft.com/office/powerpoint/2010/main" val="2656882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88440" y="181971"/>
            <a:ext cx="7517515" cy="510725"/>
          </a:xfrm>
          <a:solidFill>
            <a:srgbClr val="7030A0"/>
          </a:solidFill>
        </p:spPr>
        <p:txBody>
          <a:bodyPr>
            <a:normAutofit fontScale="90000"/>
          </a:bodyPr>
          <a:lstStyle/>
          <a:p>
            <a:pPr algn="r"/>
            <a:r>
              <a:rPr lang="es-MX" sz="3200" dirty="0">
                <a:solidFill>
                  <a:schemeClr val="bg1"/>
                </a:solidFill>
              </a:rPr>
              <a:t>Algunas implicaciones de la </a:t>
            </a:r>
            <a:r>
              <a:rPr lang="es-MX" sz="3200" dirty="0" err="1">
                <a:solidFill>
                  <a:schemeClr val="bg1"/>
                </a:solidFill>
              </a:rPr>
              <a:t>LGTAIP</a:t>
            </a:r>
            <a:r>
              <a:rPr lang="es-MX" sz="2800" dirty="0">
                <a:solidFill>
                  <a:schemeClr val="bg1"/>
                </a:solidFill>
              </a:rPr>
              <a:t> </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6632"/>
            <a:ext cx="1050880" cy="980114"/>
          </a:xfrm>
          <a:prstGeom prst="rect">
            <a:avLst/>
          </a:prstGeom>
        </p:spPr>
      </p:pic>
      <p:sp>
        <p:nvSpPr>
          <p:cNvPr id="20" name="2 Marcador de contenido"/>
          <p:cNvSpPr txBox="1">
            <a:spLocks/>
          </p:cNvSpPr>
          <p:nvPr/>
        </p:nvSpPr>
        <p:spPr>
          <a:xfrm>
            <a:off x="2915816" y="764704"/>
            <a:ext cx="6062147" cy="5976664"/>
          </a:xfrm>
          <a:prstGeom prst="rect">
            <a:avLst/>
          </a:prstGeom>
          <a:solidFill>
            <a:schemeClr val="bg2"/>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s-MX" sz="1900" dirty="0"/>
              <a:t>Desarrollo del </a:t>
            </a:r>
            <a:r>
              <a:rPr lang="es-MX" sz="1900" b="1" dirty="0"/>
              <a:t>Sistema Nacional de Transparencia</a:t>
            </a:r>
            <a:r>
              <a:rPr lang="es-MX" sz="1900" dirty="0"/>
              <a:t> para coordinar la política pública transversal de la transparencia en todo el país</a:t>
            </a:r>
          </a:p>
          <a:p>
            <a:pPr algn="just"/>
            <a:r>
              <a:rPr lang="es-MX" sz="1900" dirty="0"/>
              <a:t>Propone </a:t>
            </a:r>
            <a:r>
              <a:rPr lang="es-MX" sz="1900" b="1" dirty="0"/>
              <a:t>abatir asimetrías en la calidad de la información </a:t>
            </a:r>
            <a:r>
              <a:rPr lang="es-MX" sz="1900" dirty="0"/>
              <a:t>que los sujetos obligados (SO) publicitan</a:t>
            </a:r>
            <a:endParaRPr lang="es-MX" sz="1900" b="1" dirty="0"/>
          </a:p>
          <a:p>
            <a:pPr algn="just"/>
            <a:r>
              <a:rPr lang="es-MX" sz="1900" b="1" dirty="0"/>
              <a:t>Universo ampliado de obligaciones </a:t>
            </a:r>
            <a:r>
              <a:rPr lang="es-MX" sz="1900" dirty="0"/>
              <a:t>para los sujetos obligados</a:t>
            </a:r>
          </a:p>
          <a:p>
            <a:pPr algn="just"/>
            <a:r>
              <a:rPr lang="es-MX" sz="1900" dirty="0"/>
              <a:t>La </a:t>
            </a:r>
            <a:r>
              <a:rPr lang="es-MX" sz="1900" b="1" dirty="0"/>
              <a:t>Plataforma Nacional de Transparencia </a:t>
            </a:r>
            <a:r>
              <a:rPr lang="es-MX" sz="1900" dirty="0"/>
              <a:t>(</a:t>
            </a:r>
            <a:r>
              <a:rPr lang="es-MX" sz="1900" b="1" dirty="0"/>
              <a:t>PNT) </a:t>
            </a:r>
            <a:r>
              <a:rPr lang="es-MX" sz="1900" dirty="0"/>
              <a:t>unificará datos en bases estructuradas que </a:t>
            </a:r>
            <a:r>
              <a:rPr lang="es-MX" sz="1900" b="1" dirty="0"/>
              <a:t>potenciarán la explotación y valor de la información </a:t>
            </a:r>
            <a:r>
              <a:rPr lang="es-MX" sz="1900" dirty="0"/>
              <a:t>que difunden los SO en formatos abiertos</a:t>
            </a:r>
          </a:p>
          <a:p>
            <a:pPr algn="just"/>
            <a:r>
              <a:rPr lang="es-MX" sz="1900" dirty="0"/>
              <a:t>Promueve la </a:t>
            </a:r>
            <a:r>
              <a:rPr lang="es-MX" sz="1900" b="1" dirty="0"/>
              <a:t>convergencia entre oferta y demanda de información </a:t>
            </a:r>
            <a:r>
              <a:rPr lang="es-MX" sz="1900" dirty="0"/>
              <a:t>(SO y personas)</a:t>
            </a:r>
          </a:p>
          <a:p>
            <a:pPr algn="just"/>
            <a:r>
              <a:rPr lang="es-MX" sz="1900" b="1" dirty="0"/>
              <a:t>Mayores atribuciones a los órganos garantes </a:t>
            </a:r>
            <a:r>
              <a:rPr lang="es-MX" sz="1900" dirty="0"/>
              <a:t>para  cumplir con su misión social</a:t>
            </a:r>
          </a:p>
          <a:p>
            <a:pPr algn="just"/>
            <a:r>
              <a:rPr lang="es-MX" sz="1900" dirty="0">
                <a:solidFill>
                  <a:srgbClr val="9A0000"/>
                </a:solidFill>
              </a:rPr>
              <a:t>Construcción de un </a:t>
            </a:r>
            <a:r>
              <a:rPr lang="es-MX" sz="1900" b="1" dirty="0">
                <a:solidFill>
                  <a:srgbClr val="9A0000"/>
                </a:solidFill>
              </a:rPr>
              <a:t>marco institucional </a:t>
            </a:r>
            <a:r>
              <a:rPr lang="es-MX" sz="1900" dirty="0">
                <a:solidFill>
                  <a:srgbClr val="9A0000"/>
                </a:solidFill>
              </a:rPr>
              <a:t>que estimulará la atención de obligaciones de transparencia con niveles de excelencia mediante incentivos y sanciones</a:t>
            </a:r>
            <a:endParaRPr lang="es-MX" sz="1900" dirty="0"/>
          </a:p>
          <a:p>
            <a:pPr algn="just"/>
            <a:endParaRPr lang="es-MX" sz="2000" dirty="0"/>
          </a:p>
        </p:txBody>
      </p:sp>
      <p:pic>
        <p:nvPicPr>
          <p:cNvPr id="21" name="20 Imagen"/>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79512" y="1988840"/>
            <a:ext cx="2197972" cy="3024336"/>
          </a:xfrm>
          <a:prstGeom prst="rect">
            <a:avLst/>
          </a:prstGeom>
          <a:scene3d>
            <a:camera prst="obliqueBottomLeft"/>
            <a:lightRig rig="threePt" dir="t"/>
          </a:scene3d>
        </p:spPr>
      </p:pic>
      <p:sp>
        <p:nvSpPr>
          <p:cNvPr id="22" name="21 Flecha derecha"/>
          <p:cNvSpPr/>
          <p:nvPr/>
        </p:nvSpPr>
        <p:spPr>
          <a:xfrm>
            <a:off x="2483768" y="2924944"/>
            <a:ext cx="360040" cy="115212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3 Marcador de número de diapositiva"/>
          <p:cNvSpPr>
            <a:spLocks noGrp="1"/>
          </p:cNvSpPr>
          <p:nvPr>
            <p:ph type="sldNum" sz="quarter" idx="12"/>
          </p:nvPr>
        </p:nvSpPr>
        <p:spPr/>
        <p:txBody>
          <a:bodyPr/>
          <a:lstStyle/>
          <a:p>
            <a:fld id="{B22EEE92-B417-4ACB-84B0-576613EB8781}" type="slidenum">
              <a:rPr lang="es-MX" smtClean="0"/>
              <a:t>3</a:t>
            </a:fld>
            <a:endParaRPr lang="es-MX"/>
          </a:p>
        </p:txBody>
      </p:sp>
    </p:spTree>
    <p:extLst>
      <p:ext uri="{BB962C8B-B14F-4D97-AF65-F5344CB8AC3E}">
        <p14:creationId xmlns:p14="http://schemas.microsoft.com/office/powerpoint/2010/main" val="1225904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65081" y="332656"/>
            <a:ext cx="7399407" cy="668740"/>
          </a:xfrm>
          <a:solidFill>
            <a:srgbClr val="7030A0"/>
          </a:solidFill>
        </p:spPr>
        <p:txBody>
          <a:bodyPr>
            <a:normAutofit fontScale="90000"/>
          </a:bodyPr>
          <a:lstStyle/>
          <a:p>
            <a:pPr algn="r"/>
            <a:r>
              <a:rPr lang="es-MX" sz="3200" dirty="0">
                <a:solidFill>
                  <a:schemeClr val="bg1"/>
                </a:solidFill>
              </a:rPr>
              <a:t>Situación de las obligaciones de transparencia </a:t>
            </a: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84" y="194585"/>
            <a:ext cx="1245572" cy="1161695"/>
          </a:xfrm>
          <a:prstGeom prst="rect">
            <a:avLst/>
          </a:prstGeom>
        </p:spPr>
      </p:pic>
      <p:sp>
        <p:nvSpPr>
          <p:cNvPr id="4" name="3 Marcador de número de diapositiva"/>
          <p:cNvSpPr>
            <a:spLocks noGrp="1"/>
          </p:cNvSpPr>
          <p:nvPr>
            <p:ph type="sldNum" sz="quarter" idx="12"/>
          </p:nvPr>
        </p:nvSpPr>
        <p:spPr/>
        <p:txBody>
          <a:bodyPr/>
          <a:lstStyle/>
          <a:p>
            <a:fld id="{B22EEE92-B417-4ACB-84B0-576613EB8781}" type="slidenum">
              <a:rPr lang="es-MX" smtClean="0"/>
              <a:t>4</a:t>
            </a:fld>
            <a:endParaRPr lang="es-MX"/>
          </a:p>
        </p:txBody>
      </p:sp>
      <p:graphicFrame>
        <p:nvGraphicFramePr>
          <p:cNvPr id="8" name="35 Tabla"/>
          <p:cNvGraphicFramePr>
            <a:graphicFrameLocks noGrp="1"/>
          </p:cNvGraphicFramePr>
          <p:nvPr>
            <p:extLst>
              <p:ext uri="{D42A27DB-BD31-4B8C-83A1-F6EECF244321}">
                <p14:modId xmlns:p14="http://schemas.microsoft.com/office/powerpoint/2010/main" val="3021887747"/>
              </p:ext>
            </p:extLst>
          </p:nvPr>
        </p:nvGraphicFramePr>
        <p:xfrm>
          <a:off x="208434" y="1515571"/>
          <a:ext cx="8689903" cy="5297805"/>
        </p:xfrm>
        <a:graphic>
          <a:graphicData uri="http://schemas.openxmlformats.org/drawingml/2006/table">
            <a:tbl>
              <a:tblPr firstRow="1" bandRow="1">
                <a:tableStyleId>{00A15C55-8517-42AA-B614-E9B94910E393}</a:tableStyleId>
              </a:tblPr>
              <a:tblGrid>
                <a:gridCol w="763166">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085977">
                  <a:extLst>
                    <a:ext uri="{9D8B030D-6E8A-4147-A177-3AD203B41FA5}">
                      <a16:colId xmlns:a16="http://schemas.microsoft.com/office/drawing/2014/main" val="20004"/>
                    </a:ext>
                  </a:extLst>
                </a:gridCol>
              </a:tblGrid>
              <a:tr h="272973">
                <a:tc rowSpan="2">
                  <a:txBody>
                    <a:bodyPr/>
                    <a:lstStyle/>
                    <a:p>
                      <a:pPr algn="ctr"/>
                      <a:r>
                        <a:rPr lang="es-MX" sz="2000" dirty="0"/>
                        <a:t>N°</a:t>
                      </a:r>
                      <a:endParaRPr lang="es-ES" sz="2000" dirty="0"/>
                    </a:p>
                  </a:txBody>
                  <a:tcPr anchor="ctr"/>
                </a:tc>
                <a:tc rowSpan="2">
                  <a:txBody>
                    <a:bodyPr/>
                    <a:lstStyle/>
                    <a:p>
                      <a:pPr algn="ctr"/>
                      <a:r>
                        <a:rPr lang="es-MX" sz="2000" dirty="0"/>
                        <a:t>Ley de transparencia</a:t>
                      </a:r>
                      <a:endParaRPr lang="es-ES" sz="2000" dirty="0"/>
                    </a:p>
                  </a:txBody>
                  <a:tcPr anchor="ctr"/>
                </a:tc>
                <a:tc gridSpan="3">
                  <a:txBody>
                    <a:bodyPr/>
                    <a:lstStyle/>
                    <a:p>
                      <a:pPr algn="ctr"/>
                      <a:r>
                        <a:rPr lang="es-MX" dirty="0"/>
                        <a:t>Número de obligaciones</a:t>
                      </a:r>
                      <a:endParaRPr lang="es-ES" dirty="0"/>
                    </a:p>
                  </a:txBody>
                  <a:tcPr anchor="ctr"/>
                </a:tc>
                <a:tc hMerge="1">
                  <a:txBody>
                    <a:bodyPr/>
                    <a:lstStyle/>
                    <a:p>
                      <a:endParaRPr lang="es-ES" dirty="0"/>
                    </a:p>
                  </a:txBody>
                  <a:tcPr/>
                </a:tc>
                <a:tc hMerge="1">
                  <a:txBody>
                    <a:bodyPr/>
                    <a:lstStyle/>
                    <a:p>
                      <a:endParaRPr lang="es-ES" dirty="0"/>
                    </a:p>
                  </a:txBody>
                  <a:tcPr/>
                </a:tc>
                <a:extLst>
                  <a:ext uri="{0D108BD9-81ED-4DB2-BD59-A6C34878D82A}">
                    <a16:rowId xmlns:a16="http://schemas.microsoft.com/office/drawing/2014/main" val="10000"/>
                  </a:ext>
                </a:extLst>
              </a:tr>
              <a:tr h="272973">
                <a:tc vMerge="1">
                  <a:txBody>
                    <a:bodyPr/>
                    <a:lstStyle/>
                    <a:p>
                      <a:endParaRPr lang="es-ES"/>
                    </a:p>
                  </a:txBody>
                  <a:tcPr/>
                </a:tc>
                <a:tc vMerge="1">
                  <a:txBody>
                    <a:bodyPr/>
                    <a:lstStyle/>
                    <a:p>
                      <a:endParaRPr lang="es-ES" dirty="0"/>
                    </a:p>
                  </a:txBody>
                  <a:tcPr/>
                </a:tc>
                <a:tc>
                  <a:txBody>
                    <a:bodyPr/>
                    <a:lstStyle/>
                    <a:p>
                      <a:pPr algn="ctr"/>
                      <a:r>
                        <a:rPr lang="es-MX" dirty="0">
                          <a:solidFill>
                            <a:schemeClr val="bg1"/>
                          </a:solidFill>
                        </a:rPr>
                        <a:t>Comunes</a:t>
                      </a:r>
                      <a:endParaRPr lang="es-ES" dirty="0">
                        <a:solidFill>
                          <a:schemeClr val="bg1"/>
                        </a:solidFill>
                      </a:endParaRPr>
                    </a:p>
                  </a:txBody>
                  <a:tcPr>
                    <a:solidFill>
                      <a:schemeClr val="accent4"/>
                    </a:solidFill>
                  </a:tcPr>
                </a:tc>
                <a:tc>
                  <a:txBody>
                    <a:bodyPr/>
                    <a:lstStyle/>
                    <a:p>
                      <a:pPr algn="ctr"/>
                      <a:r>
                        <a:rPr lang="es-MX" dirty="0">
                          <a:solidFill>
                            <a:schemeClr val="bg1"/>
                          </a:solidFill>
                        </a:rPr>
                        <a:t>Específicas</a:t>
                      </a:r>
                      <a:endParaRPr lang="es-ES" dirty="0">
                        <a:solidFill>
                          <a:schemeClr val="bg1"/>
                        </a:solidFill>
                      </a:endParaRPr>
                    </a:p>
                  </a:txBody>
                  <a:tcPr>
                    <a:solidFill>
                      <a:schemeClr val="accent4"/>
                    </a:solidFill>
                  </a:tcPr>
                </a:tc>
                <a:tc>
                  <a:txBody>
                    <a:bodyPr/>
                    <a:lstStyle/>
                    <a:p>
                      <a:pPr algn="ctr"/>
                      <a:r>
                        <a:rPr lang="es-MX" dirty="0">
                          <a:solidFill>
                            <a:schemeClr val="bg1"/>
                          </a:solidFill>
                        </a:rPr>
                        <a:t>Total</a:t>
                      </a:r>
                      <a:endParaRPr lang="es-ES" dirty="0">
                        <a:solidFill>
                          <a:schemeClr val="bg1"/>
                        </a:solidFill>
                      </a:endParaRPr>
                    </a:p>
                  </a:txBody>
                  <a:tcPr>
                    <a:solidFill>
                      <a:schemeClr val="accent4"/>
                    </a:solidFill>
                  </a:tcPr>
                </a:tc>
                <a:extLst>
                  <a:ext uri="{0D108BD9-81ED-4DB2-BD59-A6C34878D82A}">
                    <a16:rowId xmlns:a16="http://schemas.microsoft.com/office/drawing/2014/main" val="10001"/>
                  </a:ext>
                </a:extLst>
              </a:tr>
              <a:tr h="260166">
                <a:tc>
                  <a:txBody>
                    <a:bodyPr/>
                    <a:lstStyle/>
                    <a:p>
                      <a:pPr algn="ctr" fontAlgn="ctr"/>
                      <a:r>
                        <a:rPr lang="es-MX" sz="1700" b="0" i="0" u="none" strike="noStrike" dirty="0">
                          <a:solidFill>
                            <a:srgbClr val="000000"/>
                          </a:solidFill>
                          <a:effectLst/>
                          <a:latin typeface="Calibri"/>
                        </a:rPr>
                        <a:t>1</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Jalisco</a:t>
                      </a:r>
                    </a:p>
                  </a:txBody>
                  <a:tcPr marL="9525" marR="9525" marT="9525" marB="0" anchor="ctr"/>
                </a:tc>
                <a:tc>
                  <a:txBody>
                    <a:bodyPr/>
                    <a:lstStyle/>
                    <a:p>
                      <a:pPr algn="ctr" fontAlgn="ctr"/>
                      <a:r>
                        <a:rPr lang="es-ES" sz="1700" b="0" i="0" u="none" strike="noStrike">
                          <a:solidFill>
                            <a:srgbClr val="000000"/>
                          </a:solidFill>
                          <a:effectLst/>
                          <a:latin typeface="Calibri"/>
                        </a:rPr>
                        <a:t>75</a:t>
                      </a:r>
                    </a:p>
                  </a:txBody>
                  <a:tcPr marL="9525" marR="9525" marT="9525" marB="0" anchor="ctr"/>
                </a:tc>
                <a:tc>
                  <a:txBody>
                    <a:bodyPr/>
                    <a:lstStyle/>
                    <a:p>
                      <a:pPr algn="ctr" fontAlgn="ctr"/>
                      <a:r>
                        <a:rPr lang="es-ES" sz="1700" b="0" i="0" u="none" strike="noStrike">
                          <a:solidFill>
                            <a:srgbClr val="000000"/>
                          </a:solidFill>
                          <a:effectLst/>
                          <a:latin typeface="Calibri"/>
                        </a:rPr>
                        <a:t>183</a:t>
                      </a:r>
                    </a:p>
                  </a:txBody>
                  <a:tcPr marL="9525" marR="9525" marT="9525" marB="0" anchor="ctr"/>
                </a:tc>
                <a:tc>
                  <a:txBody>
                    <a:bodyPr/>
                    <a:lstStyle/>
                    <a:p>
                      <a:pPr algn="ctr" fontAlgn="ctr"/>
                      <a:r>
                        <a:rPr lang="es-ES" sz="1700" b="0" i="0" u="none" strike="noStrike">
                          <a:solidFill>
                            <a:srgbClr val="000000"/>
                          </a:solidFill>
                          <a:effectLst/>
                          <a:latin typeface="Calibri"/>
                        </a:rPr>
                        <a:t>258</a:t>
                      </a:r>
                    </a:p>
                  </a:txBody>
                  <a:tcPr marL="9525" marR="9525" marT="9525" marB="0" anchor="ctr"/>
                </a:tc>
                <a:extLst>
                  <a:ext uri="{0D108BD9-81ED-4DB2-BD59-A6C34878D82A}">
                    <a16:rowId xmlns:a16="http://schemas.microsoft.com/office/drawing/2014/main" val="10002"/>
                  </a:ext>
                </a:extLst>
              </a:tr>
              <a:tr h="260166">
                <a:tc>
                  <a:txBody>
                    <a:bodyPr/>
                    <a:lstStyle/>
                    <a:p>
                      <a:pPr algn="ctr" fontAlgn="ctr"/>
                      <a:r>
                        <a:rPr lang="es-MX" sz="1700" b="0" i="0" u="none" strike="noStrike" dirty="0">
                          <a:solidFill>
                            <a:srgbClr val="000000"/>
                          </a:solidFill>
                          <a:effectLst/>
                          <a:latin typeface="Calibri"/>
                        </a:rPr>
                        <a:t>2</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Coahuila de Zaragoza</a:t>
                      </a:r>
                    </a:p>
                  </a:txBody>
                  <a:tcPr marL="9525" marR="9525" marT="9525" marB="0" anchor="ctr"/>
                </a:tc>
                <a:tc>
                  <a:txBody>
                    <a:bodyPr/>
                    <a:lstStyle/>
                    <a:p>
                      <a:pPr algn="ctr" fontAlgn="ctr"/>
                      <a:r>
                        <a:rPr lang="es-ES" sz="1700" b="0" i="0" u="none" strike="noStrike">
                          <a:solidFill>
                            <a:srgbClr val="000000"/>
                          </a:solidFill>
                          <a:effectLst/>
                          <a:latin typeface="Calibri"/>
                        </a:rPr>
                        <a:t>57</a:t>
                      </a:r>
                    </a:p>
                  </a:txBody>
                  <a:tcPr marL="9525" marR="9525" marT="9525" marB="0" anchor="ctr"/>
                </a:tc>
                <a:tc>
                  <a:txBody>
                    <a:bodyPr/>
                    <a:lstStyle/>
                    <a:p>
                      <a:pPr algn="ctr" fontAlgn="ctr"/>
                      <a:r>
                        <a:rPr lang="es-ES" sz="1700" b="0" i="0" u="none" strike="noStrike">
                          <a:solidFill>
                            <a:srgbClr val="000000"/>
                          </a:solidFill>
                          <a:effectLst/>
                          <a:latin typeface="Calibri"/>
                        </a:rPr>
                        <a:t>164</a:t>
                      </a:r>
                    </a:p>
                  </a:txBody>
                  <a:tcPr marL="9525" marR="9525" marT="9525" marB="0" anchor="ctr"/>
                </a:tc>
                <a:tc>
                  <a:txBody>
                    <a:bodyPr/>
                    <a:lstStyle/>
                    <a:p>
                      <a:pPr algn="ctr" fontAlgn="ctr"/>
                      <a:r>
                        <a:rPr lang="es-ES" sz="1700" b="0" i="0" u="none" strike="noStrike">
                          <a:solidFill>
                            <a:srgbClr val="000000"/>
                          </a:solidFill>
                          <a:effectLst/>
                          <a:latin typeface="Calibri"/>
                        </a:rPr>
                        <a:t>221</a:t>
                      </a:r>
                    </a:p>
                  </a:txBody>
                  <a:tcPr marL="9525" marR="9525" marT="9525" marB="0" anchor="ctr"/>
                </a:tc>
                <a:extLst>
                  <a:ext uri="{0D108BD9-81ED-4DB2-BD59-A6C34878D82A}">
                    <a16:rowId xmlns:a16="http://schemas.microsoft.com/office/drawing/2014/main" val="10003"/>
                  </a:ext>
                </a:extLst>
              </a:tr>
              <a:tr h="260166">
                <a:tc>
                  <a:txBody>
                    <a:bodyPr/>
                    <a:lstStyle/>
                    <a:p>
                      <a:pPr algn="ctr" fontAlgn="ctr"/>
                      <a:r>
                        <a:rPr lang="es-MX" sz="1700" b="0" i="0" u="none" strike="noStrike" dirty="0">
                          <a:solidFill>
                            <a:srgbClr val="000000"/>
                          </a:solidFill>
                          <a:effectLst/>
                          <a:latin typeface="Calibri"/>
                        </a:rPr>
                        <a:t>3</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Querétaro</a:t>
                      </a:r>
                    </a:p>
                  </a:txBody>
                  <a:tcPr marL="9525" marR="9525" marT="9525" marB="0" anchor="ctr"/>
                </a:tc>
                <a:tc>
                  <a:txBody>
                    <a:bodyPr/>
                    <a:lstStyle/>
                    <a:p>
                      <a:pPr algn="ctr" fontAlgn="ctr"/>
                      <a:r>
                        <a:rPr lang="es-ES" sz="1700" b="0" i="0" u="none" strike="noStrike" dirty="0">
                          <a:solidFill>
                            <a:srgbClr val="000000"/>
                          </a:solidFill>
                          <a:effectLst/>
                          <a:latin typeface="Calibri"/>
                        </a:rPr>
                        <a:t>47</a:t>
                      </a:r>
                    </a:p>
                  </a:txBody>
                  <a:tcPr marL="9525" marR="9525" marT="9525" marB="0" anchor="ctr"/>
                </a:tc>
                <a:tc>
                  <a:txBody>
                    <a:bodyPr/>
                    <a:lstStyle/>
                    <a:p>
                      <a:pPr algn="ctr" fontAlgn="ctr"/>
                      <a:r>
                        <a:rPr lang="es-ES" sz="1700" b="0" i="0" u="none" strike="noStrike">
                          <a:solidFill>
                            <a:srgbClr val="000000"/>
                          </a:solidFill>
                          <a:effectLst/>
                          <a:latin typeface="Calibri"/>
                        </a:rPr>
                        <a:t>136</a:t>
                      </a:r>
                    </a:p>
                  </a:txBody>
                  <a:tcPr marL="9525" marR="9525" marT="9525" marB="0" anchor="ctr"/>
                </a:tc>
                <a:tc>
                  <a:txBody>
                    <a:bodyPr/>
                    <a:lstStyle/>
                    <a:p>
                      <a:pPr algn="ctr" fontAlgn="ctr"/>
                      <a:r>
                        <a:rPr lang="es-ES" sz="1700" b="0" i="0" u="none" strike="noStrike">
                          <a:solidFill>
                            <a:srgbClr val="000000"/>
                          </a:solidFill>
                          <a:effectLst/>
                          <a:latin typeface="Calibri"/>
                        </a:rPr>
                        <a:t>183</a:t>
                      </a:r>
                    </a:p>
                  </a:txBody>
                  <a:tcPr marL="9525" marR="9525" marT="9525" marB="0" anchor="ctr"/>
                </a:tc>
                <a:extLst>
                  <a:ext uri="{0D108BD9-81ED-4DB2-BD59-A6C34878D82A}">
                    <a16:rowId xmlns:a16="http://schemas.microsoft.com/office/drawing/2014/main" val="10004"/>
                  </a:ext>
                </a:extLst>
              </a:tr>
              <a:tr h="260166">
                <a:tc>
                  <a:txBody>
                    <a:bodyPr/>
                    <a:lstStyle/>
                    <a:p>
                      <a:pPr algn="ctr" fontAlgn="ctr"/>
                      <a:r>
                        <a:rPr lang="es-MX" sz="1700" b="0" i="0" u="none" strike="noStrike" dirty="0">
                          <a:solidFill>
                            <a:srgbClr val="000000"/>
                          </a:solidFill>
                          <a:effectLst/>
                          <a:latin typeface="Calibri"/>
                        </a:rPr>
                        <a:t>4</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Sonora</a:t>
                      </a:r>
                    </a:p>
                  </a:txBody>
                  <a:tcPr marL="9525" marR="9525" marT="9525" marB="0" anchor="ctr"/>
                </a:tc>
                <a:tc>
                  <a:txBody>
                    <a:bodyPr/>
                    <a:lstStyle/>
                    <a:p>
                      <a:pPr algn="ctr" fontAlgn="ctr"/>
                      <a:r>
                        <a:rPr lang="es-ES" sz="1700" b="0" i="0" u="none" strike="noStrike" dirty="0">
                          <a:solidFill>
                            <a:srgbClr val="000000"/>
                          </a:solidFill>
                          <a:effectLst/>
                          <a:latin typeface="Calibri"/>
                        </a:rPr>
                        <a:t>34</a:t>
                      </a:r>
                    </a:p>
                  </a:txBody>
                  <a:tcPr marL="9525" marR="9525" marT="9525" marB="0" anchor="ctr"/>
                </a:tc>
                <a:tc>
                  <a:txBody>
                    <a:bodyPr/>
                    <a:lstStyle/>
                    <a:p>
                      <a:pPr algn="ctr" fontAlgn="ctr"/>
                      <a:r>
                        <a:rPr lang="es-ES" sz="1700" b="0" i="0" u="none" strike="noStrike">
                          <a:solidFill>
                            <a:srgbClr val="000000"/>
                          </a:solidFill>
                          <a:effectLst/>
                          <a:latin typeface="Calibri"/>
                        </a:rPr>
                        <a:t>122</a:t>
                      </a:r>
                    </a:p>
                  </a:txBody>
                  <a:tcPr marL="9525" marR="9525" marT="9525" marB="0" anchor="ctr"/>
                </a:tc>
                <a:tc>
                  <a:txBody>
                    <a:bodyPr/>
                    <a:lstStyle/>
                    <a:p>
                      <a:pPr algn="ctr" fontAlgn="ctr"/>
                      <a:r>
                        <a:rPr lang="es-ES" sz="1700" b="0" i="0" u="none" strike="noStrike">
                          <a:solidFill>
                            <a:srgbClr val="000000"/>
                          </a:solidFill>
                          <a:effectLst/>
                          <a:latin typeface="Calibri"/>
                        </a:rPr>
                        <a:t>156</a:t>
                      </a:r>
                    </a:p>
                  </a:txBody>
                  <a:tcPr marL="9525" marR="9525" marT="9525" marB="0" anchor="ctr"/>
                </a:tc>
                <a:extLst>
                  <a:ext uri="{0D108BD9-81ED-4DB2-BD59-A6C34878D82A}">
                    <a16:rowId xmlns:a16="http://schemas.microsoft.com/office/drawing/2014/main" val="10005"/>
                  </a:ext>
                </a:extLst>
              </a:tr>
              <a:tr h="260166">
                <a:tc>
                  <a:txBody>
                    <a:bodyPr/>
                    <a:lstStyle/>
                    <a:p>
                      <a:pPr algn="ctr" fontAlgn="ctr"/>
                      <a:r>
                        <a:rPr lang="es-MX" sz="1700" b="0" i="0" u="none" strike="noStrike" dirty="0">
                          <a:solidFill>
                            <a:srgbClr val="000000"/>
                          </a:solidFill>
                          <a:effectLst/>
                          <a:latin typeface="Calibri"/>
                        </a:rPr>
                        <a:t>5</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Distrito Federal</a:t>
                      </a:r>
                    </a:p>
                  </a:txBody>
                  <a:tcPr marL="9525" marR="9525" marT="9525" marB="0" anchor="ctr"/>
                </a:tc>
                <a:tc>
                  <a:txBody>
                    <a:bodyPr/>
                    <a:lstStyle/>
                    <a:p>
                      <a:pPr algn="ctr" fontAlgn="ctr"/>
                      <a:r>
                        <a:rPr lang="es-ES" sz="1700" b="0" i="0" u="none" strike="noStrike" dirty="0">
                          <a:solidFill>
                            <a:srgbClr val="000000"/>
                          </a:solidFill>
                          <a:effectLst/>
                          <a:latin typeface="Calibri"/>
                        </a:rPr>
                        <a:t>35</a:t>
                      </a:r>
                    </a:p>
                  </a:txBody>
                  <a:tcPr marL="9525" marR="9525" marT="9525" marB="0" anchor="ctr"/>
                </a:tc>
                <a:tc>
                  <a:txBody>
                    <a:bodyPr/>
                    <a:lstStyle/>
                    <a:p>
                      <a:pPr algn="ctr" fontAlgn="ctr"/>
                      <a:r>
                        <a:rPr lang="es-ES" sz="1700" b="0" i="0" u="none" strike="noStrike" dirty="0">
                          <a:solidFill>
                            <a:srgbClr val="000000"/>
                          </a:solidFill>
                          <a:effectLst/>
                          <a:latin typeface="Calibri"/>
                        </a:rPr>
                        <a:t>108</a:t>
                      </a:r>
                    </a:p>
                  </a:txBody>
                  <a:tcPr marL="9525" marR="9525" marT="9525" marB="0" anchor="ctr"/>
                </a:tc>
                <a:tc>
                  <a:txBody>
                    <a:bodyPr/>
                    <a:lstStyle/>
                    <a:p>
                      <a:pPr algn="ctr" fontAlgn="ctr"/>
                      <a:r>
                        <a:rPr lang="es-ES" sz="1700" b="0" i="0" u="none" strike="noStrike">
                          <a:solidFill>
                            <a:srgbClr val="000000"/>
                          </a:solidFill>
                          <a:effectLst/>
                          <a:latin typeface="Calibri"/>
                        </a:rPr>
                        <a:t>143</a:t>
                      </a:r>
                    </a:p>
                  </a:txBody>
                  <a:tcPr marL="9525" marR="9525" marT="9525" marB="0" anchor="ctr"/>
                </a:tc>
                <a:extLst>
                  <a:ext uri="{0D108BD9-81ED-4DB2-BD59-A6C34878D82A}">
                    <a16:rowId xmlns:a16="http://schemas.microsoft.com/office/drawing/2014/main" val="10006"/>
                  </a:ext>
                </a:extLst>
              </a:tr>
              <a:tr h="260166">
                <a:tc>
                  <a:txBody>
                    <a:bodyPr/>
                    <a:lstStyle/>
                    <a:p>
                      <a:pPr algn="ctr" fontAlgn="ctr"/>
                      <a:r>
                        <a:rPr lang="es-MX" sz="1700" b="0" i="0" u="none" strike="noStrike" dirty="0">
                          <a:solidFill>
                            <a:srgbClr val="000000"/>
                          </a:solidFill>
                          <a:effectLst/>
                          <a:latin typeface="Calibri"/>
                        </a:rPr>
                        <a:t>6</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Colima</a:t>
                      </a:r>
                    </a:p>
                  </a:txBody>
                  <a:tcPr marL="9525" marR="9525" marT="9525" marB="0" anchor="ctr"/>
                </a:tc>
                <a:tc>
                  <a:txBody>
                    <a:bodyPr/>
                    <a:lstStyle/>
                    <a:p>
                      <a:pPr algn="ctr" fontAlgn="ctr"/>
                      <a:r>
                        <a:rPr lang="es-ES" sz="1700" b="0" i="0" u="none" strike="noStrike" dirty="0">
                          <a:solidFill>
                            <a:srgbClr val="000000"/>
                          </a:solidFill>
                          <a:effectLst/>
                          <a:latin typeface="Calibri"/>
                        </a:rPr>
                        <a:t>32</a:t>
                      </a:r>
                    </a:p>
                  </a:txBody>
                  <a:tcPr marL="9525" marR="9525" marT="9525" marB="0" anchor="ctr"/>
                </a:tc>
                <a:tc>
                  <a:txBody>
                    <a:bodyPr/>
                    <a:lstStyle/>
                    <a:p>
                      <a:pPr algn="ctr" fontAlgn="ctr"/>
                      <a:r>
                        <a:rPr lang="es-ES" sz="1700" b="0" i="0" u="none" strike="noStrike" dirty="0">
                          <a:solidFill>
                            <a:srgbClr val="000000"/>
                          </a:solidFill>
                          <a:effectLst/>
                          <a:latin typeface="Calibri"/>
                        </a:rPr>
                        <a:t>107</a:t>
                      </a:r>
                    </a:p>
                  </a:txBody>
                  <a:tcPr marL="9525" marR="9525" marT="9525" marB="0" anchor="ctr"/>
                </a:tc>
                <a:tc>
                  <a:txBody>
                    <a:bodyPr/>
                    <a:lstStyle/>
                    <a:p>
                      <a:pPr algn="ctr" fontAlgn="ctr"/>
                      <a:r>
                        <a:rPr lang="es-ES" sz="1700" b="0" i="0" u="none" strike="noStrike">
                          <a:solidFill>
                            <a:srgbClr val="000000"/>
                          </a:solidFill>
                          <a:effectLst/>
                          <a:latin typeface="Calibri"/>
                        </a:rPr>
                        <a:t>139</a:t>
                      </a:r>
                    </a:p>
                  </a:txBody>
                  <a:tcPr marL="9525" marR="9525" marT="9525" marB="0" anchor="ctr"/>
                </a:tc>
                <a:extLst>
                  <a:ext uri="{0D108BD9-81ED-4DB2-BD59-A6C34878D82A}">
                    <a16:rowId xmlns:a16="http://schemas.microsoft.com/office/drawing/2014/main" val="10007"/>
                  </a:ext>
                </a:extLst>
              </a:tr>
              <a:tr h="260166">
                <a:tc>
                  <a:txBody>
                    <a:bodyPr/>
                    <a:lstStyle/>
                    <a:p>
                      <a:pPr algn="ctr" fontAlgn="ctr"/>
                      <a:r>
                        <a:rPr lang="es-MX" sz="1700" b="0" i="0" u="none" strike="noStrike" dirty="0">
                          <a:solidFill>
                            <a:srgbClr val="000000"/>
                          </a:solidFill>
                          <a:effectLst/>
                          <a:latin typeface="Calibri"/>
                        </a:rPr>
                        <a:t>7</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Durango</a:t>
                      </a:r>
                    </a:p>
                  </a:txBody>
                  <a:tcPr marL="9525" marR="9525" marT="9525" marB="0" anchor="ctr"/>
                </a:tc>
                <a:tc>
                  <a:txBody>
                    <a:bodyPr/>
                    <a:lstStyle/>
                    <a:p>
                      <a:pPr algn="ctr" fontAlgn="ctr"/>
                      <a:r>
                        <a:rPr lang="es-ES" sz="1700" b="0" i="0" u="none" strike="noStrike">
                          <a:solidFill>
                            <a:srgbClr val="000000"/>
                          </a:solidFill>
                          <a:effectLst/>
                          <a:latin typeface="Calibri"/>
                        </a:rPr>
                        <a:t>25</a:t>
                      </a:r>
                    </a:p>
                  </a:txBody>
                  <a:tcPr marL="9525" marR="9525" marT="9525" marB="0" anchor="ctr"/>
                </a:tc>
                <a:tc>
                  <a:txBody>
                    <a:bodyPr/>
                    <a:lstStyle/>
                    <a:p>
                      <a:pPr algn="ctr" fontAlgn="ctr"/>
                      <a:r>
                        <a:rPr lang="es-ES" sz="1700" b="0" i="0" u="none" strike="noStrike" dirty="0">
                          <a:solidFill>
                            <a:srgbClr val="000000"/>
                          </a:solidFill>
                          <a:effectLst/>
                          <a:latin typeface="Calibri"/>
                        </a:rPr>
                        <a:t>111</a:t>
                      </a:r>
                    </a:p>
                  </a:txBody>
                  <a:tcPr marL="9525" marR="9525" marT="9525" marB="0" anchor="ctr"/>
                </a:tc>
                <a:tc>
                  <a:txBody>
                    <a:bodyPr/>
                    <a:lstStyle/>
                    <a:p>
                      <a:pPr algn="ctr" fontAlgn="ctr"/>
                      <a:r>
                        <a:rPr lang="es-ES" sz="1700" b="0" i="0" u="none" strike="noStrike">
                          <a:solidFill>
                            <a:srgbClr val="000000"/>
                          </a:solidFill>
                          <a:effectLst/>
                          <a:latin typeface="Calibri"/>
                        </a:rPr>
                        <a:t>136</a:t>
                      </a:r>
                    </a:p>
                  </a:txBody>
                  <a:tcPr marL="9525" marR="9525" marT="9525" marB="0" anchor="ctr"/>
                </a:tc>
                <a:extLst>
                  <a:ext uri="{0D108BD9-81ED-4DB2-BD59-A6C34878D82A}">
                    <a16:rowId xmlns:a16="http://schemas.microsoft.com/office/drawing/2014/main" val="10008"/>
                  </a:ext>
                </a:extLst>
              </a:tr>
              <a:tr h="260166">
                <a:tc>
                  <a:txBody>
                    <a:bodyPr/>
                    <a:lstStyle/>
                    <a:p>
                      <a:pPr algn="ctr" fontAlgn="ctr"/>
                      <a:r>
                        <a:rPr lang="es-MX" sz="1700" b="0" i="0" u="none" strike="noStrike" dirty="0">
                          <a:solidFill>
                            <a:srgbClr val="000000"/>
                          </a:solidFill>
                          <a:effectLst/>
                          <a:latin typeface="Calibri"/>
                        </a:rPr>
                        <a:t>8</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Zacatecas</a:t>
                      </a:r>
                    </a:p>
                  </a:txBody>
                  <a:tcPr marL="9525" marR="9525" marT="9525" marB="0" anchor="ctr"/>
                </a:tc>
                <a:tc>
                  <a:txBody>
                    <a:bodyPr/>
                    <a:lstStyle/>
                    <a:p>
                      <a:pPr algn="ctr" fontAlgn="ctr"/>
                      <a:r>
                        <a:rPr lang="es-ES" sz="1700" b="0" i="0" u="none" strike="noStrike">
                          <a:solidFill>
                            <a:srgbClr val="000000"/>
                          </a:solidFill>
                          <a:effectLst/>
                          <a:latin typeface="Calibri"/>
                        </a:rPr>
                        <a:t>26</a:t>
                      </a:r>
                    </a:p>
                  </a:txBody>
                  <a:tcPr marL="9525" marR="9525" marT="9525" marB="0" anchor="ctr"/>
                </a:tc>
                <a:tc>
                  <a:txBody>
                    <a:bodyPr/>
                    <a:lstStyle/>
                    <a:p>
                      <a:pPr algn="ctr" fontAlgn="ctr"/>
                      <a:r>
                        <a:rPr lang="es-ES" sz="1700" b="0" i="0" u="none" strike="noStrike" dirty="0">
                          <a:solidFill>
                            <a:srgbClr val="000000"/>
                          </a:solidFill>
                          <a:effectLst/>
                          <a:latin typeface="Calibri"/>
                        </a:rPr>
                        <a:t>99</a:t>
                      </a:r>
                    </a:p>
                  </a:txBody>
                  <a:tcPr marL="9525" marR="9525" marT="9525" marB="0" anchor="ctr"/>
                </a:tc>
                <a:tc>
                  <a:txBody>
                    <a:bodyPr/>
                    <a:lstStyle/>
                    <a:p>
                      <a:pPr algn="ctr" fontAlgn="ctr"/>
                      <a:r>
                        <a:rPr lang="es-ES" sz="1700" b="0" i="0" u="none" strike="noStrike" dirty="0">
                          <a:solidFill>
                            <a:srgbClr val="000000"/>
                          </a:solidFill>
                          <a:effectLst/>
                          <a:latin typeface="Calibri"/>
                        </a:rPr>
                        <a:t>125</a:t>
                      </a:r>
                    </a:p>
                  </a:txBody>
                  <a:tcPr marL="9525" marR="9525" marT="9525" marB="0" anchor="ctr"/>
                </a:tc>
                <a:extLst>
                  <a:ext uri="{0D108BD9-81ED-4DB2-BD59-A6C34878D82A}">
                    <a16:rowId xmlns:a16="http://schemas.microsoft.com/office/drawing/2014/main" val="10009"/>
                  </a:ext>
                </a:extLst>
              </a:tr>
              <a:tr h="260166">
                <a:tc>
                  <a:txBody>
                    <a:bodyPr/>
                    <a:lstStyle/>
                    <a:p>
                      <a:pPr algn="ctr" fontAlgn="ctr"/>
                      <a:r>
                        <a:rPr lang="es-MX" sz="1700" b="0" i="0" u="none" strike="noStrike" dirty="0">
                          <a:solidFill>
                            <a:srgbClr val="000000"/>
                          </a:solidFill>
                          <a:effectLst/>
                          <a:latin typeface="Calibri"/>
                        </a:rPr>
                        <a:t>9</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Guerrero</a:t>
                      </a:r>
                    </a:p>
                  </a:txBody>
                  <a:tcPr marL="9525" marR="9525" marT="9525" marB="0" anchor="ctr"/>
                </a:tc>
                <a:tc>
                  <a:txBody>
                    <a:bodyPr/>
                    <a:lstStyle/>
                    <a:p>
                      <a:pPr algn="ctr" fontAlgn="ctr"/>
                      <a:r>
                        <a:rPr lang="es-ES" sz="1700" b="0" i="0" u="none" strike="noStrike">
                          <a:solidFill>
                            <a:srgbClr val="000000"/>
                          </a:solidFill>
                          <a:effectLst/>
                          <a:latin typeface="Calibri"/>
                        </a:rPr>
                        <a:t>22</a:t>
                      </a:r>
                    </a:p>
                  </a:txBody>
                  <a:tcPr marL="9525" marR="9525" marT="9525" marB="0" anchor="ctr"/>
                </a:tc>
                <a:tc>
                  <a:txBody>
                    <a:bodyPr/>
                    <a:lstStyle/>
                    <a:p>
                      <a:pPr algn="ctr" fontAlgn="ctr"/>
                      <a:r>
                        <a:rPr lang="es-ES" sz="1700" b="0" i="0" u="none" strike="noStrike" dirty="0">
                          <a:solidFill>
                            <a:srgbClr val="000000"/>
                          </a:solidFill>
                          <a:effectLst/>
                          <a:latin typeface="Calibri"/>
                        </a:rPr>
                        <a:t>94</a:t>
                      </a:r>
                    </a:p>
                  </a:txBody>
                  <a:tcPr marL="9525" marR="9525" marT="9525" marB="0" anchor="ctr"/>
                </a:tc>
                <a:tc>
                  <a:txBody>
                    <a:bodyPr/>
                    <a:lstStyle/>
                    <a:p>
                      <a:pPr algn="ctr" fontAlgn="ctr"/>
                      <a:r>
                        <a:rPr lang="es-ES" sz="1700" b="0" i="0" u="none" strike="noStrike" dirty="0">
                          <a:solidFill>
                            <a:srgbClr val="000000"/>
                          </a:solidFill>
                          <a:effectLst/>
                          <a:latin typeface="Calibri"/>
                        </a:rPr>
                        <a:t>116</a:t>
                      </a:r>
                    </a:p>
                  </a:txBody>
                  <a:tcPr marL="9525" marR="9525" marT="9525" marB="0" anchor="ctr"/>
                </a:tc>
                <a:extLst>
                  <a:ext uri="{0D108BD9-81ED-4DB2-BD59-A6C34878D82A}">
                    <a16:rowId xmlns:a16="http://schemas.microsoft.com/office/drawing/2014/main" val="10010"/>
                  </a:ext>
                </a:extLst>
              </a:tr>
              <a:tr h="260166">
                <a:tc>
                  <a:txBody>
                    <a:bodyPr/>
                    <a:lstStyle/>
                    <a:p>
                      <a:pPr algn="ctr" fontAlgn="ctr"/>
                      <a:r>
                        <a:rPr lang="es-MX" sz="1700" b="0" i="0" u="none" strike="noStrike" dirty="0">
                          <a:solidFill>
                            <a:srgbClr val="000000"/>
                          </a:solidFill>
                          <a:effectLst/>
                          <a:latin typeface="Calibri"/>
                        </a:rPr>
                        <a:t>10</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Michoacán de Ocampo</a:t>
                      </a:r>
                    </a:p>
                  </a:txBody>
                  <a:tcPr marL="9525" marR="9525" marT="9525" marB="0" anchor="ctr"/>
                </a:tc>
                <a:tc>
                  <a:txBody>
                    <a:bodyPr/>
                    <a:lstStyle/>
                    <a:p>
                      <a:pPr algn="ctr" fontAlgn="ctr"/>
                      <a:r>
                        <a:rPr lang="es-ES" sz="1700" b="0" i="0" u="none" strike="noStrike">
                          <a:solidFill>
                            <a:srgbClr val="000000"/>
                          </a:solidFill>
                          <a:effectLst/>
                          <a:latin typeface="Calibri"/>
                        </a:rPr>
                        <a:t>73</a:t>
                      </a:r>
                    </a:p>
                  </a:txBody>
                  <a:tcPr marL="9525" marR="9525" marT="9525" marB="0" anchor="ctr"/>
                </a:tc>
                <a:tc>
                  <a:txBody>
                    <a:bodyPr/>
                    <a:lstStyle/>
                    <a:p>
                      <a:pPr algn="ctr" fontAlgn="ctr"/>
                      <a:r>
                        <a:rPr lang="es-ES" sz="1700" b="0" i="0" u="none" strike="noStrike" dirty="0">
                          <a:solidFill>
                            <a:srgbClr val="000000"/>
                          </a:solidFill>
                          <a:effectLst/>
                          <a:latin typeface="Calibri"/>
                        </a:rPr>
                        <a:t>33</a:t>
                      </a:r>
                    </a:p>
                  </a:txBody>
                  <a:tcPr marL="9525" marR="9525" marT="9525" marB="0" anchor="ctr"/>
                </a:tc>
                <a:tc>
                  <a:txBody>
                    <a:bodyPr/>
                    <a:lstStyle/>
                    <a:p>
                      <a:pPr algn="ctr" fontAlgn="ctr"/>
                      <a:r>
                        <a:rPr lang="es-ES" sz="1700" b="0" i="0" u="none" strike="noStrike" dirty="0">
                          <a:solidFill>
                            <a:srgbClr val="000000"/>
                          </a:solidFill>
                          <a:effectLst/>
                          <a:latin typeface="Calibri"/>
                        </a:rPr>
                        <a:t>106</a:t>
                      </a:r>
                    </a:p>
                  </a:txBody>
                  <a:tcPr marL="9525" marR="9525" marT="9525" marB="0" anchor="ctr"/>
                </a:tc>
                <a:extLst>
                  <a:ext uri="{0D108BD9-81ED-4DB2-BD59-A6C34878D82A}">
                    <a16:rowId xmlns:a16="http://schemas.microsoft.com/office/drawing/2014/main" val="10011"/>
                  </a:ext>
                </a:extLst>
              </a:tr>
              <a:tr h="260166">
                <a:tc>
                  <a:txBody>
                    <a:bodyPr/>
                    <a:lstStyle/>
                    <a:p>
                      <a:pPr algn="ctr" fontAlgn="ctr"/>
                      <a:r>
                        <a:rPr lang="es-MX" sz="1700" b="0" i="0" u="none" strike="noStrike" dirty="0">
                          <a:solidFill>
                            <a:srgbClr val="000000"/>
                          </a:solidFill>
                          <a:effectLst/>
                          <a:latin typeface="Calibri"/>
                        </a:rPr>
                        <a:t>11</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Tamaulipas</a:t>
                      </a:r>
                    </a:p>
                  </a:txBody>
                  <a:tcPr marL="9525" marR="9525" marT="9525" marB="0" anchor="ctr"/>
                </a:tc>
                <a:tc>
                  <a:txBody>
                    <a:bodyPr/>
                    <a:lstStyle/>
                    <a:p>
                      <a:pPr algn="ctr" fontAlgn="ctr"/>
                      <a:r>
                        <a:rPr lang="es-ES" sz="1700" b="0" i="0" u="none" strike="noStrike">
                          <a:solidFill>
                            <a:srgbClr val="000000"/>
                          </a:solidFill>
                          <a:effectLst/>
                          <a:latin typeface="Calibri"/>
                        </a:rPr>
                        <a:t>7</a:t>
                      </a:r>
                    </a:p>
                  </a:txBody>
                  <a:tcPr marL="9525" marR="9525" marT="9525" marB="0" anchor="ctr"/>
                </a:tc>
                <a:tc>
                  <a:txBody>
                    <a:bodyPr/>
                    <a:lstStyle/>
                    <a:p>
                      <a:pPr algn="ctr" fontAlgn="ctr"/>
                      <a:r>
                        <a:rPr lang="es-ES" sz="1700" b="0" i="0" u="none" strike="noStrike" dirty="0">
                          <a:solidFill>
                            <a:srgbClr val="000000"/>
                          </a:solidFill>
                          <a:effectLst/>
                          <a:latin typeface="Calibri"/>
                        </a:rPr>
                        <a:t>89</a:t>
                      </a:r>
                    </a:p>
                  </a:txBody>
                  <a:tcPr marL="9525" marR="9525" marT="9525" marB="0" anchor="ctr"/>
                </a:tc>
                <a:tc>
                  <a:txBody>
                    <a:bodyPr/>
                    <a:lstStyle/>
                    <a:p>
                      <a:pPr algn="ctr" fontAlgn="ctr"/>
                      <a:r>
                        <a:rPr lang="es-ES" sz="1700" b="0" i="0" u="none" strike="noStrike" dirty="0">
                          <a:solidFill>
                            <a:srgbClr val="000000"/>
                          </a:solidFill>
                          <a:effectLst/>
                          <a:latin typeface="Calibri"/>
                        </a:rPr>
                        <a:t>96</a:t>
                      </a:r>
                    </a:p>
                  </a:txBody>
                  <a:tcPr marL="9525" marR="9525" marT="9525" marB="0" anchor="ctr"/>
                </a:tc>
                <a:extLst>
                  <a:ext uri="{0D108BD9-81ED-4DB2-BD59-A6C34878D82A}">
                    <a16:rowId xmlns:a16="http://schemas.microsoft.com/office/drawing/2014/main" val="10012"/>
                  </a:ext>
                </a:extLst>
              </a:tr>
              <a:tr h="260166">
                <a:tc>
                  <a:txBody>
                    <a:bodyPr/>
                    <a:lstStyle/>
                    <a:p>
                      <a:pPr algn="ctr" fontAlgn="ctr"/>
                      <a:r>
                        <a:rPr lang="es-MX" sz="1700" b="0" i="0" u="none" strike="noStrike" dirty="0">
                          <a:solidFill>
                            <a:srgbClr val="000000"/>
                          </a:solidFill>
                          <a:effectLst/>
                          <a:latin typeface="Calibri"/>
                        </a:rPr>
                        <a:t>12</a:t>
                      </a:r>
                    </a:p>
                  </a:txBody>
                  <a:tcPr marL="9525" marR="9525" marT="9525" marB="0" anchor="ctr"/>
                </a:tc>
                <a:tc>
                  <a:txBody>
                    <a:bodyPr/>
                    <a:lstStyle/>
                    <a:p>
                      <a:pPr algn="ctr" fontAlgn="ctr"/>
                      <a:r>
                        <a:rPr lang="es-MX" sz="1700" b="0" i="0" u="none" strike="noStrike" dirty="0">
                          <a:solidFill>
                            <a:srgbClr val="000000"/>
                          </a:solidFill>
                          <a:effectLst/>
                          <a:latin typeface="Calibri"/>
                        </a:rPr>
                        <a:t>Veracruz de Ignacio de la Llave</a:t>
                      </a:r>
                    </a:p>
                  </a:txBody>
                  <a:tcPr marL="9525" marR="9525" marT="9525" marB="0" anchor="ctr"/>
                </a:tc>
                <a:tc>
                  <a:txBody>
                    <a:bodyPr/>
                    <a:lstStyle/>
                    <a:p>
                      <a:pPr algn="ctr" fontAlgn="ctr"/>
                      <a:r>
                        <a:rPr lang="es-ES" sz="1700" b="0" i="0" u="none" strike="noStrike">
                          <a:solidFill>
                            <a:srgbClr val="000000"/>
                          </a:solidFill>
                          <a:effectLst/>
                          <a:latin typeface="Calibri"/>
                        </a:rPr>
                        <a:t>36</a:t>
                      </a:r>
                    </a:p>
                  </a:txBody>
                  <a:tcPr marL="9525" marR="9525" marT="9525" marB="0" anchor="ctr"/>
                </a:tc>
                <a:tc>
                  <a:txBody>
                    <a:bodyPr/>
                    <a:lstStyle/>
                    <a:p>
                      <a:pPr algn="ctr" fontAlgn="ctr"/>
                      <a:r>
                        <a:rPr lang="es-ES" sz="1700" b="0" i="0" u="none" strike="noStrike" dirty="0">
                          <a:solidFill>
                            <a:srgbClr val="000000"/>
                          </a:solidFill>
                          <a:effectLst/>
                          <a:latin typeface="Calibri"/>
                        </a:rPr>
                        <a:t>58</a:t>
                      </a:r>
                    </a:p>
                  </a:txBody>
                  <a:tcPr marL="9525" marR="9525" marT="9525" marB="0" anchor="ctr"/>
                </a:tc>
                <a:tc>
                  <a:txBody>
                    <a:bodyPr/>
                    <a:lstStyle/>
                    <a:p>
                      <a:pPr algn="ctr" fontAlgn="ctr"/>
                      <a:r>
                        <a:rPr lang="es-ES" sz="1700" b="0" i="0" u="none" strike="noStrike" dirty="0">
                          <a:solidFill>
                            <a:srgbClr val="000000"/>
                          </a:solidFill>
                          <a:effectLst/>
                          <a:latin typeface="Calibri"/>
                        </a:rPr>
                        <a:t>94</a:t>
                      </a:r>
                    </a:p>
                  </a:txBody>
                  <a:tcPr marL="9525" marR="9525" marT="9525" marB="0" anchor="ctr"/>
                </a:tc>
                <a:extLst>
                  <a:ext uri="{0D108BD9-81ED-4DB2-BD59-A6C34878D82A}">
                    <a16:rowId xmlns:a16="http://schemas.microsoft.com/office/drawing/2014/main" val="10013"/>
                  </a:ext>
                </a:extLst>
              </a:tr>
              <a:tr h="260166">
                <a:tc>
                  <a:txBody>
                    <a:bodyPr/>
                    <a:lstStyle/>
                    <a:p>
                      <a:pPr algn="ctr" fontAlgn="ctr"/>
                      <a:r>
                        <a:rPr lang="es-MX" sz="1700" b="0" i="0" u="none" strike="noStrike" dirty="0">
                          <a:solidFill>
                            <a:srgbClr val="000000"/>
                          </a:solidFill>
                          <a:effectLst/>
                          <a:latin typeface="Calibri"/>
                        </a:rPr>
                        <a:t>13</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Puebla</a:t>
                      </a:r>
                    </a:p>
                  </a:txBody>
                  <a:tcPr marL="9525" marR="9525" marT="9525" marB="0" anchor="ctr"/>
                </a:tc>
                <a:tc>
                  <a:txBody>
                    <a:bodyPr/>
                    <a:lstStyle/>
                    <a:p>
                      <a:pPr algn="ctr" fontAlgn="ctr"/>
                      <a:r>
                        <a:rPr lang="es-ES" sz="1700" b="0" i="0" u="none" strike="noStrike">
                          <a:solidFill>
                            <a:srgbClr val="000000"/>
                          </a:solidFill>
                          <a:effectLst/>
                          <a:latin typeface="Calibri"/>
                        </a:rPr>
                        <a:t>24</a:t>
                      </a:r>
                    </a:p>
                  </a:txBody>
                  <a:tcPr marL="9525" marR="9525" marT="9525" marB="0" anchor="ctr"/>
                </a:tc>
                <a:tc>
                  <a:txBody>
                    <a:bodyPr/>
                    <a:lstStyle/>
                    <a:p>
                      <a:pPr algn="ctr" fontAlgn="ctr"/>
                      <a:r>
                        <a:rPr lang="es-ES" sz="1700" b="0" i="0" u="none" strike="noStrike" dirty="0">
                          <a:solidFill>
                            <a:srgbClr val="000000"/>
                          </a:solidFill>
                          <a:effectLst/>
                          <a:latin typeface="Calibri"/>
                        </a:rPr>
                        <a:t>69</a:t>
                      </a:r>
                    </a:p>
                  </a:txBody>
                  <a:tcPr marL="9525" marR="9525" marT="9525" marB="0" anchor="ctr"/>
                </a:tc>
                <a:tc>
                  <a:txBody>
                    <a:bodyPr/>
                    <a:lstStyle/>
                    <a:p>
                      <a:pPr algn="ctr" fontAlgn="ctr"/>
                      <a:r>
                        <a:rPr lang="es-ES" sz="1700" b="0" i="0" u="none" strike="noStrike" dirty="0">
                          <a:solidFill>
                            <a:srgbClr val="000000"/>
                          </a:solidFill>
                          <a:effectLst/>
                          <a:latin typeface="Calibri"/>
                        </a:rPr>
                        <a:t>93</a:t>
                      </a:r>
                    </a:p>
                  </a:txBody>
                  <a:tcPr marL="9525" marR="9525" marT="9525" marB="0" anchor="ctr"/>
                </a:tc>
                <a:extLst>
                  <a:ext uri="{0D108BD9-81ED-4DB2-BD59-A6C34878D82A}">
                    <a16:rowId xmlns:a16="http://schemas.microsoft.com/office/drawing/2014/main" val="10014"/>
                  </a:ext>
                </a:extLst>
              </a:tr>
              <a:tr h="212088">
                <a:tc>
                  <a:txBody>
                    <a:bodyPr/>
                    <a:lstStyle/>
                    <a:p>
                      <a:pPr algn="ctr" fontAlgn="ctr"/>
                      <a:r>
                        <a:rPr lang="es-MX" sz="1700" b="0" i="0" u="none" strike="noStrike" dirty="0">
                          <a:solidFill>
                            <a:srgbClr val="000000"/>
                          </a:solidFill>
                          <a:effectLst/>
                          <a:latin typeface="Calibri"/>
                        </a:rPr>
                        <a:t>14</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Nuevo León</a:t>
                      </a:r>
                    </a:p>
                  </a:txBody>
                  <a:tcPr marL="9525" marR="9525" marT="9525" marB="0" anchor="ctr"/>
                </a:tc>
                <a:tc>
                  <a:txBody>
                    <a:bodyPr/>
                    <a:lstStyle/>
                    <a:p>
                      <a:pPr algn="ctr" fontAlgn="ctr"/>
                      <a:r>
                        <a:rPr lang="es-ES" sz="1700" b="0" i="0" u="none" strike="noStrike">
                          <a:solidFill>
                            <a:srgbClr val="000000"/>
                          </a:solidFill>
                          <a:effectLst/>
                          <a:latin typeface="Calibri"/>
                        </a:rPr>
                        <a:t>26</a:t>
                      </a:r>
                    </a:p>
                  </a:txBody>
                  <a:tcPr marL="9525" marR="9525" marT="9525" marB="0" anchor="ctr"/>
                </a:tc>
                <a:tc>
                  <a:txBody>
                    <a:bodyPr/>
                    <a:lstStyle/>
                    <a:p>
                      <a:pPr algn="ctr" fontAlgn="ctr"/>
                      <a:r>
                        <a:rPr lang="es-ES" sz="1700" b="0" i="0" u="none" strike="noStrike" dirty="0">
                          <a:solidFill>
                            <a:srgbClr val="000000"/>
                          </a:solidFill>
                          <a:effectLst/>
                          <a:latin typeface="Calibri"/>
                        </a:rPr>
                        <a:t>66</a:t>
                      </a:r>
                    </a:p>
                  </a:txBody>
                  <a:tcPr marL="9525" marR="9525" marT="9525" marB="0" anchor="ctr"/>
                </a:tc>
                <a:tc>
                  <a:txBody>
                    <a:bodyPr/>
                    <a:lstStyle/>
                    <a:p>
                      <a:pPr algn="ctr" fontAlgn="ctr"/>
                      <a:r>
                        <a:rPr lang="es-ES" sz="1700" b="0" i="0" u="none" strike="noStrike" dirty="0">
                          <a:solidFill>
                            <a:srgbClr val="000000"/>
                          </a:solidFill>
                          <a:effectLst/>
                          <a:latin typeface="Calibri"/>
                        </a:rPr>
                        <a:t>92</a:t>
                      </a:r>
                    </a:p>
                  </a:txBody>
                  <a:tcPr marL="9525" marR="9525" marT="9525" marB="0" anchor="ctr"/>
                </a:tc>
                <a:extLst>
                  <a:ext uri="{0D108BD9-81ED-4DB2-BD59-A6C34878D82A}">
                    <a16:rowId xmlns:a16="http://schemas.microsoft.com/office/drawing/2014/main" val="10015"/>
                  </a:ext>
                </a:extLst>
              </a:tr>
              <a:tr h="212088">
                <a:tc>
                  <a:txBody>
                    <a:bodyPr/>
                    <a:lstStyle/>
                    <a:p>
                      <a:pPr algn="ctr" fontAlgn="ctr"/>
                      <a:r>
                        <a:rPr lang="es-MX" sz="1700" b="0" i="0" u="none" strike="noStrike" dirty="0">
                          <a:solidFill>
                            <a:srgbClr val="000000"/>
                          </a:solidFill>
                          <a:effectLst/>
                          <a:latin typeface="Calibri"/>
                        </a:rPr>
                        <a:t>15</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Tlaxcala</a:t>
                      </a:r>
                    </a:p>
                  </a:txBody>
                  <a:tcPr marL="9525" marR="9525" marT="9525" marB="0" anchor="ctr"/>
                </a:tc>
                <a:tc>
                  <a:txBody>
                    <a:bodyPr/>
                    <a:lstStyle/>
                    <a:p>
                      <a:pPr algn="ctr" fontAlgn="ctr"/>
                      <a:r>
                        <a:rPr lang="es-ES" sz="1700" b="0" i="0" u="none" strike="noStrike">
                          <a:solidFill>
                            <a:srgbClr val="000000"/>
                          </a:solidFill>
                          <a:effectLst/>
                          <a:latin typeface="Calibri"/>
                        </a:rPr>
                        <a:t>63</a:t>
                      </a:r>
                    </a:p>
                  </a:txBody>
                  <a:tcPr marL="9525" marR="9525" marT="9525" marB="0" anchor="ctr"/>
                </a:tc>
                <a:tc>
                  <a:txBody>
                    <a:bodyPr/>
                    <a:lstStyle/>
                    <a:p>
                      <a:pPr algn="ctr" fontAlgn="ctr"/>
                      <a:r>
                        <a:rPr lang="es-ES" sz="1700" b="0" i="0" u="none" strike="noStrike" dirty="0">
                          <a:solidFill>
                            <a:srgbClr val="000000"/>
                          </a:solidFill>
                          <a:effectLst/>
                          <a:latin typeface="Calibri"/>
                        </a:rPr>
                        <a:t>24</a:t>
                      </a:r>
                    </a:p>
                  </a:txBody>
                  <a:tcPr marL="9525" marR="9525" marT="9525" marB="0" anchor="ctr"/>
                </a:tc>
                <a:tc>
                  <a:txBody>
                    <a:bodyPr/>
                    <a:lstStyle/>
                    <a:p>
                      <a:pPr algn="ctr" fontAlgn="ctr"/>
                      <a:r>
                        <a:rPr lang="es-ES" sz="1700" b="0" i="0" u="none" strike="noStrike" dirty="0">
                          <a:solidFill>
                            <a:srgbClr val="000000"/>
                          </a:solidFill>
                          <a:effectLst/>
                          <a:latin typeface="Calibri"/>
                        </a:rPr>
                        <a:t>87</a:t>
                      </a:r>
                    </a:p>
                  </a:txBody>
                  <a:tcPr marL="9525" marR="9525" marT="9525" marB="0" anchor="ctr"/>
                </a:tc>
                <a:extLst>
                  <a:ext uri="{0D108BD9-81ED-4DB2-BD59-A6C34878D82A}">
                    <a16:rowId xmlns:a16="http://schemas.microsoft.com/office/drawing/2014/main" val="10016"/>
                  </a:ext>
                </a:extLst>
              </a:tr>
              <a:tr h="212088">
                <a:tc>
                  <a:txBody>
                    <a:bodyPr/>
                    <a:lstStyle/>
                    <a:p>
                      <a:pPr algn="ctr" fontAlgn="ctr"/>
                      <a:r>
                        <a:rPr lang="es-MX" sz="1700" b="0" i="0" u="none" strike="noStrike" dirty="0">
                          <a:solidFill>
                            <a:srgbClr val="000000"/>
                          </a:solidFill>
                          <a:effectLst/>
                          <a:latin typeface="Calibri"/>
                        </a:rPr>
                        <a:t>16</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Baja California</a:t>
                      </a:r>
                    </a:p>
                  </a:txBody>
                  <a:tcPr marL="9525" marR="9525" marT="9525" marB="0" anchor="ctr"/>
                </a:tc>
                <a:tc>
                  <a:txBody>
                    <a:bodyPr/>
                    <a:lstStyle/>
                    <a:p>
                      <a:pPr algn="ctr" fontAlgn="ctr"/>
                      <a:r>
                        <a:rPr lang="es-ES" sz="1700" b="0" i="0" u="none" strike="noStrike">
                          <a:solidFill>
                            <a:srgbClr val="000000"/>
                          </a:solidFill>
                          <a:effectLst/>
                          <a:latin typeface="Calibri"/>
                        </a:rPr>
                        <a:t>25</a:t>
                      </a:r>
                    </a:p>
                  </a:txBody>
                  <a:tcPr marL="9525" marR="9525" marT="9525" marB="0" anchor="ctr"/>
                </a:tc>
                <a:tc>
                  <a:txBody>
                    <a:bodyPr/>
                    <a:lstStyle/>
                    <a:p>
                      <a:pPr algn="ctr" fontAlgn="ctr"/>
                      <a:r>
                        <a:rPr lang="es-ES" sz="1700" b="0" i="0" u="none" strike="noStrike">
                          <a:solidFill>
                            <a:srgbClr val="000000"/>
                          </a:solidFill>
                          <a:effectLst/>
                          <a:latin typeface="Calibri"/>
                        </a:rPr>
                        <a:t>58</a:t>
                      </a:r>
                    </a:p>
                  </a:txBody>
                  <a:tcPr marL="9525" marR="9525" marT="9525" marB="0" anchor="ctr"/>
                </a:tc>
                <a:tc>
                  <a:txBody>
                    <a:bodyPr/>
                    <a:lstStyle/>
                    <a:p>
                      <a:pPr algn="ctr" fontAlgn="ctr"/>
                      <a:r>
                        <a:rPr lang="es-ES" sz="1700" b="0" i="0" u="none" strike="noStrike" dirty="0">
                          <a:solidFill>
                            <a:srgbClr val="000000"/>
                          </a:solidFill>
                          <a:effectLst/>
                          <a:latin typeface="Calibri"/>
                        </a:rPr>
                        <a:t>83</a:t>
                      </a:r>
                    </a:p>
                  </a:txBody>
                  <a:tcPr marL="9525" marR="9525" marT="9525" marB="0" anchor="ctr"/>
                </a:tc>
                <a:extLst>
                  <a:ext uri="{0D108BD9-81ED-4DB2-BD59-A6C34878D82A}">
                    <a16:rowId xmlns:a16="http://schemas.microsoft.com/office/drawing/2014/main" val="10017"/>
                  </a:ext>
                </a:extLst>
              </a:tr>
              <a:tr h="212088">
                <a:tc>
                  <a:txBody>
                    <a:bodyPr/>
                    <a:lstStyle/>
                    <a:p>
                      <a:pPr algn="ctr" fontAlgn="ctr"/>
                      <a:r>
                        <a:rPr lang="es-MX" sz="1700" b="0" i="0" u="none" strike="noStrike" dirty="0">
                          <a:solidFill>
                            <a:srgbClr val="000000"/>
                          </a:solidFill>
                          <a:effectLst/>
                          <a:latin typeface="Calibri"/>
                        </a:rPr>
                        <a:t>17</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San Luis Potosí</a:t>
                      </a:r>
                    </a:p>
                  </a:txBody>
                  <a:tcPr marL="9525" marR="9525" marT="9525" marB="0" anchor="ctr"/>
                </a:tc>
                <a:tc>
                  <a:txBody>
                    <a:bodyPr/>
                    <a:lstStyle/>
                    <a:p>
                      <a:pPr algn="ctr" fontAlgn="ctr"/>
                      <a:r>
                        <a:rPr lang="es-ES" sz="1700" b="0" i="0" u="none" strike="noStrike" dirty="0">
                          <a:solidFill>
                            <a:srgbClr val="000000"/>
                          </a:solidFill>
                          <a:effectLst/>
                          <a:latin typeface="Calibri"/>
                        </a:rPr>
                        <a:t>35</a:t>
                      </a:r>
                    </a:p>
                  </a:txBody>
                  <a:tcPr marL="9525" marR="9525" marT="9525" marB="0" anchor="ctr"/>
                </a:tc>
                <a:tc>
                  <a:txBody>
                    <a:bodyPr/>
                    <a:lstStyle/>
                    <a:p>
                      <a:pPr algn="ctr" fontAlgn="ctr"/>
                      <a:r>
                        <a:rPr lang="es-ES" sz="1700" b="0" i="0" u="none" strike="noStrike" dirty="0">
                          <a:solidFill>
                            <a:srgbClr val="000000"/>
                          </a:solidFill>
                          <a:effectLst/>
                          <a:latin typeface="Calibri"/>
                        </a:rPr>
                        <a:t>38</a:t>
                      </a:r>
                    </a:p>
                  </a:txBody>
                  <a:tcPr marL="9525" marR="9525" marT="9525" marB="0" anchor="ctr"/>
                </a:tc>
                <a:tc>
                  <a:txBody>
                    <a:bodyPr/>
                    <a:lstStyle/>
                    <a:p>
                      <a:pPr algn="ctr" fontAlgn="ctr"/>
                      <a:r>
                        <a:rPr lang="es-ES" sz="1700" b="0" i="0" u="none" strike="noStrike" dirty="0">
                          <a:solidFill>
                            <a:srgbClr val="000000"/>
                          </a:solidFill>
                          <a:effectLst/>
                          <a:latin typeface="Calibri"/>
                        </a:rPr>
                        <a:t>73</a:t>
                      </a:r>
                    </a:p>
                  </a:txBody>
                  <a:tcPr marL="9525" marR="9525" marT="9525" marB="0" anchor="ctr"/>
                </a:tc>
                <a:extLst>
                  <a:ext uri="{0D108BD9-81ED-4DB2-BD59-A6C34878D82A}">
                    <a16:rowId xmlns:a16="http://schemas.microsoft.com/office/drawing/2014/main" val="10018"/>
                  </a:ext>
                </a:extLst>
              </a:tr>
            </a:tbl>
          </a:graphicData>
        </a:graphic>
      </p:graphicFrame>
      <p:sp>
        <p:nvSpPr>
          <p:cNvPr id="9" name="3 CuadroTexto"/>
          <p:cNvSpPr txBox="1"/>
          <p:nvPr/>
        </p:nvSpPr>
        <p:spPr>
          <a:xfrm>
            <a:off x="1115616" y="1058842"/>
            <a:ext cx="6984776" cy="384721"/>
          </a:xfrm>
          <a:prstGeom prst="rect">
            <a:avLst/>
          </a:prstGeom>
          <a:noFill/>
        </p:spPr>
        <p:txBody>
          <a:bodyPr wrap="square" rtlCol="0">
            <a:spAutoFit/>
          </a:bodyPr>
          <a:lstStyle/>
          <a:p>
            <a:pPr algn="ctr"/>
            <a:r>
              <a:rPr lang="es-MX" sz="1900" b="1" dirty="0">
                <a:solidFill>
                  <a:schemeClr val="accent1">
                    <a:lumMod val="50000"/>
                  </a:schemeClr>
                </a:solidFill>
              </a:rPr>
              <a:t>Disparidad en las obligaciones de transparencia (1/2)</a:t>
            </a:r>
            <a:endParaRPr lang="es-ES" sz="1900" b="1" dirty="0">
              <a:solidFill>
                <a:schemeClr val="accent1">
                  <a:lumMod val="50000"/>
                </a:schemeClr>
              </a:solidFill>
            </a:endParaRPr>
          </a:p>
        </p:txBody>
      </p:sp>
    </p:spTree>
    <p:extLst>
      <p:ext uri="{BB962C8B-B14F-4D97-AF65-F5344CB8AC3E}">
        <p14:creationId xmlns:p14="http://schemas.microsoft.com/office/powerpoint/2010/main" val="795426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84" y="194585"/>
            <a:ext cx="1245572" cy="1161695"/>
          </a:xfrm>
          <a:prstGeom prst="rect">
            <a:avLst/>
          </a:prstGeom>
        </p:spPr>
      </p:pic>
      <p:sp>
        <p:nvSpPr>
          <p:cNvPr id="4" name="3 Marcador de número de diapositiva"/>
          <p:cNvSpPr>
            <a:spLocks noGrp="1"/>
          </p:cNvSpPr>
          <p:nvPr>
            <p:ph type="sldNum" sz="quarter" idx="12"/>
          </p:nvPr>
        </p:nvSpPr>
        <p:spPr/>
        <p:txBody>
          <a:bodyPr/>
          <a:lstStyle/>
          <a:p>
            <a:fld id="{B22EEE92-B417-4ACB-84B0-576613EB8781}" type="slidenum">
              <a:rPr lang="es-MX" smtClean="0"/>
              <a:t>5</a:t>
            </a:fld>
            <a:endParaRPr lang="es-MX"/>
          </a:p>
        </p:txBody>
      </p:sp>
      <p:sp>
        <p:nvSpPr>
          <p:cNvPr id="10" name="1 Título"/>
          <p:cNvSpPr txBox="1">
            <a:spLocks/>
          </p:cNvSpPr>
          <p:nvPr/>
        </p:nvSpPr>
        <p:spPr>
          <a:xfrm>
            <a:off x="1565081" y="332656"/>
            <a:ext cx="7399407" cy="668740"/>
          </a:xfrm>
          <a:prstGeom prst="rect">
            <a:avLst/>
          </a:prstGeom>
          <a:solidFill>
            <a:srgbClr val="7030A0"/>
          </a:solidFill>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sz="3200">
                <a:solidFill>
                  <a:schemeClr val="bg1"/>
                </a:solidFill>
              </a:rPr>
              <a:t>Situación de las obligaciones de transparencia </a:t>
            </a:r>
            <a:endParaRPr lang="es-MX" sz="3200" dirty="0">
              <a:solidFill>
                <a:schemeClr val="bg1"/>
              </a:solidFill>
            </a:endParaRPr>
          </a:p>
        </p:txBody>
      </p:sp>
      <p:graphicFrame>
        <p:nvGraphicFramePr>
          <p:cNvPr id="11" name="35 Tabla"/>
          <p:cNvGraphicFramePr>
            <a:graphicFrameLocks noGrp="1"/>
          </p:cNvGraphicFramePr>
          <p:nvPr>
            <p:extLst>
              <p:ext uri="{D42A27DB-BD31-4B8C-83A1-F6EECF244321}">
                <p14:modId xmlns:p14="http://schemas.microsoft.com/office/powerpoint/2010/main" val="4228216878"/>
              </p:ext>
            </p:extLst>
          </p:nvPr>
        </p:nvGraphicFramePr>
        <p:xfrm>
          <a:off x="208434" y="1515571"/>
          <a:ext cx="8689903" cy="5297805"/>
        </p:xfrm>
        <a:graphic>
          <a:graphicData uri="http://schemas.openxmlformats.org/drawingml/2006/table">
            <a:tbl>
              <a:tblPr firstRow="1" bandRow="1">
                <a:tableStyleId>{00A15C55-8517-42AA-B614-E9B94910E393}</a:tableStyleId>
              </a:tblPr>
              <a:tblGrid>
                <a:gridCol w="763166">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085977">
                  <a:extLst>
                    <a:ext uri="{9D8B030D-6E8A-4147-A177-3AD203B41FA5}">
                      <a16:colId xmlns:a16="http://schemas.microsoft.com/office/drawing/2014/main" val="20004"/>
                    </a:ext>
                  </a:extLst>
                </a:gridCol>
              </a:tblGrid>
              <a:tr h="272973">
                <a:tc rowSpan="2">
                  <a:txBody>
                    <a:bodyPr/>
                    <a:lstStyle/>
                    <a:p>
                      <a:pPr algn="ctr"/>
                      <a:r>
                        <a:rPr lang="es-MX" sz="2000" dirty="0"/>
                        <a:t>N°</a:t>
                      </a:r>
                      <a:endParaRPr lang="es-ES" sz="2000" dirty="0"/>
                    </a:p>
                  </a:txBody>
                  <a:tcPr anchor="ctr"/>
                </a:tc>
                <a:tc rowSpan="2">
                  <a:txBody>
                    <a:bodyPr/>
                    <a:lstStyle/>
                    <a:p>
                      <a:pPr algn="ctr"/>
                      <a:r>
                        <a:rPr lang="es-MX" sz="2000" dirty="0"/>
                        <a:t>Ley de transparencia</a:t>
                      </a:r>
                      <a:endParaRPr lang="es-ES" sz="2000" dirty="0"/>
                    </a:p>
                  </a:txBody>
                  <a:tcPr anchor="ctr"/>
                </a:tc>
                <a:tc gridSpan="3">
                  <a:txBody>
                    <a:bodyPr/>
                    <a:lstStyle/>
                    <a:p>
                      <a:pPr algn="ctr"/>
                      <a:r>
                        <a:rPr lang="es-MX" dirty="0"/>
                        <a:t>Número de obligaciones</a:t>
                      </a:r>
                      <a:endParaRPr lang="es-ES" dirty="0"/>
                    </a:p>
                  </a:txBody>
                  <a:tcPr anchor="ctr"/>
                </a:tc>
                <a:tc hMerge="1">
                  <a:txBody>
                    <a:bodyPr/>
                    <a:lstStyle/>
                    <a:p>
                      <a:endParaRPr lang="es-ES" dirty="0"/>
                    </a:p>
                  </a:txBody>
                  <a:tcPr/>
                </a:tc>
                <a:tc hMerge="1">
                  <a:txBody>
                    <a:bodyPr/>
                    <a:lstStyle/>
                    <a:p>
                      <a:endParaRPr lang="es-ES" dirty="0"/>
                    </a:p>
                  </a:txBody>
                  <a:tcPr/>
                </a:tc>
                <a:extLst>
                  <a:ext uri="{0D108BD9-81ED-4DB2-BD59-A6C34878D82A}">
                    <a16:rowId xmlns:a16="http://schemas.microsoft.com/office/drawing/2014/main" val="10000"/>
                  </a:ext>
                </a:extLst>
              </a:tr>
              <a:tr h="272973">
                <a:tc vMerge="1">
                  <a:txBody>
                    <a:bodyPr/>
                    <a:lstStyle/>
                    <a:p>
                      <a:endParaRPr lang="es-ES"/>
                    </a:p>
                  </a:txBody>
                  <a:tcPr/>
                </a:tc>
                <a:tc vMerge="1">
                  <a:txBody>
                    <a:bodyPr/>
                    <a:lstStyle/>
                    <a:p>
                      <a:endParaRPr lang="es-ES" dirty="0"/>
                    </a:p>
                  </a:txBody>
                  <a:tcPr/>
                </a:tc>
                <a:tc>
                  <a:txBody>
                    <a:bodyPr/>
                    <a:lstStyle/>
                    <a:p>
                      <a:pPr algn="ctr"/>
                      <a:r>
                        <a:rPr lang="es-MX" dirty="0">
                          <a:solidFill>
                            <a:schemeClr val="bg1"/>
                          </a:solidFill>
                        </a:rPr>
                        <a:t>Comunes</a:t>
                      </a:r>
                      <a:endParaRPr lang="es-ES" dirty="0">
                        <a:solidFill>
                          <a:schemeClr val="bg1"/>
                        </a:solidFill>
                      </a:endParaRPr>
                    </a:p>
                  </a:txBody>
                  <a:tcPr>
                    <a:solidFill>
                      <a:schemeClr val="accent4"/>
                    </a:solidFill>
                  </a:tcPr>
                </a:tc>
                <a:tc>
                  <a:txBody>
                    <a:bodyPr/>
                    <a:lstStyle/>
                    <a:p>
                      <a:pPr algn="ctr"/>
                      <a:r>
                        <a:rPr lang="es-MX" dirty="0">
                          <a:solidFill>
                            <a:schemeClr val="bg1"/>
                          </a:solidFill>
                        </a:rPr>
                        <a:t>Específicas</a:t>
                      </a:r>
                      <a:endParaRPr lang="es-ES" dirty="0">
                        <a:solidFill>
                          <a:schemeClr val="bg1"/>
                        </a:solidFill>
                      </a:endParaRPr>
                    </a:p>
                  </a:txBody>
                  <a:tcPr>
                    <a:solidFill>
                      <a:schemeClr val="accent4"/>
                    </a:solidFill>
                  </a:tcPr>
                </a:tc>
                <a:tc>
                  <a:txBody>
                    <a:bodyPr/>
                    <a:lstStyle/>
                    <a:p>
                      <a:pPr algn="ctr"/>
                      <a:r>
                        <a:rPr lang="es-MX" dirty="0">
                          <a:solidFill>
                            <a:schemeClr val="bg1"/>
                          </a:solidFill>
                        </a:rPr>
                        <a:t>Total</a:t>
                      </a:r>
                      <a:endParaRPr lang="es-ES" dirty="0">
                        <a:solidFill>
                          <a:schemeClr val="bg1"/>
                        </a:solidFill>
                      </a:endParaRPr>
                    </a:p>
                  </a:txBody>
                  <a:tcPr>
                    <a:solidFill>
                      <a:schemeClr val="accent4"/>
                    </a:solidFill>
                  </a:tcPr>
                </a:tc>
                <a:extLst>
                  <a:ext uri="{0D108BD9-81ED-4DB2-BD59-A6C34878D82A}">
                    <a16:rowId xmlns:a16="http://schemas.microsoft.com/office/drawing/2014/main" val="10001"/>
                  </a:ext>
                </a:extLst>
              </a:tr>
              <a:tr h="260166">
                <a:tc>
                  <a:txBody>
                    <a:bodyPr/>
                    <a:lstStyle/>
                    <a:p>
                      <a:pPr algn="ctr" fontAlgn="ctr"/>
                      <a:r>
                        <a:rPr lang="es-MX" sz="1700" b="0" i="0" u="none" strike="noStrike" dirty="0">
                          <a:solidFill>
                            <a:srgbClr val="000000"/>
                          </a:solidFill>
                          <a:effectLst/>
                          <a:latin typeface="Calibri"/>
                        </a:rPr>
                        <a:t>18</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Sinaloa</a:t>
                      </a:r>
                    </a:p>
                  </a:txBody>
                  <a:tcPr marL="9525" marR="9525" marT="9525" marB="0" anchor="ctr"/>
                </a:tc>
                <a:tc>
                  <a:txBody>
                    <a:bodyPr/>
                    <a:lstStyle/>
                    <a:p>
                      <a:pPr algn="ctr" fontAlgn="ctr"/>
                      <a:r>
                        <a:rPr lang="es-ES" sz="1700" b="0" i="0" u="none" strike="noStrike" dirty="0">
                          <a:solidFill>
                            <a:srgbClr val="000000"/>
                          </a:solidFill>
                          <a:effectLst/>
                          <a:latin typeface="Calibri"/>
                        </a:rPr>
                        <a:t>27</a:t>
                      </a:r>
                    </a:p>
                  </a:txBody>
                  <a:tcPr marL="9525" marR="9525" marT="9525" marB="0" anchor="ctr"/>
                </a:tc>
                <a:tc>
                  <a:txBody>
                    <a:bodyPr/>
                    <a:lstStyle/>
                    <a:p>
                      <a:pPr algn="ctr" fontAlgn="ctr"/>
                      <a:r>
                        <a:rPr lang="es-ES" sz="1700" b="0" i="0" u="none" strike="noStrike" dirty="0">
                          <a:solidFill>
                            <a:srgbClr val="000000"/>
                          </a:solidFill>
                          <a:effectLst/>
                          <a:latin typeface="Calibri"/>
                        </a:rPr>
                        <a:t>41</a:t>
                      </a:r>
                    </a:p>
                  </a:txBody>
                  <a:tcPr marL="9525" marR="9525" marT="9525" marB="0" anchor="ctr"/>
                </a:tc>
                <a:tc>
                  <a:txBody>
                    <a:bodyPr/>
                    <a:lstStyle/>
                    <a:p>
                      <a:pPr algn="ctr" fontAlgn="ctr"/>
                      <a:r>
                        <a:rPr lang="es-ES" sz="1700" b="0" i="0" u="none" strike="noStrike">
                          <a:solidFill>
                            <a:srgbClr val="000000"/>
                          </a:solidFill>
                          <a:effectLst/>
                          <a:latin typeface="Calibri"/>
                        </a:rPr>
                        <a:t>68</a:t>
                      </a:r>
                    </a:p>
                  </a:txBody>
                  <a:tcPr marL="9525" marR="9525" marT="9525" marB="0" anchor="ctr"/>
                </a:tc>
                <a:extLst>
                  <a:ext uri="{0D108BD9-81ED-4DB2-BD59-A6C34878D82A}">
                    <a16:rowId xmlns:a16="http://schemas.microsoft.com/office/drawing/2014/main" val="10002"/>
                  </a:ext>
                </a:extLst>
              </a:tr>
              <a:tr h="260166">
                <a:tc>
                  <a:txBody>
                    <a:bodyPr/>
                    <a:lstStyle/>
                    <a:p>
                      <a:pPr algn="ctr" fontAlgn="ctr"/>
                      <a:r>
                        <a:rPr lang="es-MX" sz="1700" b="0" i="0" u="none" strike="noStrike" dirty="0">
                          <a:solidFill>
                            <a:srgbClr val="000000"/>
                          </a:solidFill>
                          <a:effectLst/>
                          <a:latin typeface="Calibri"/>
                        </a:rPr>
                        <a:t>19</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Tabasco</a:t>
                      </a:r>
                    </a:p>
                  </a:txBody>
                  <a:tcPr marL="9525" marR="9525" marT="9525" marB="0" anchor="ctr"/>
                </a:tc>
                <a:tc>
                  <a:txBody>
                    <a:bodyPr/>
                    <a:lstStyle/>
                    <a:p>
                      <a:pPr algn="ctr" fontAlgn="ctr"/>
                      <a:r>
                        <a:rPr lang="es-ES" sz="1700" b="0" i="0" u="none" strike="noStrike">
                          <a:solidFill>
                            <a:srgbClr val="000000"/>
                          </a:solidFill>
                          <a:effectLst/>
                          <a:latin typeface="Calibri"/>
                        </a:rPr>
                        <a:t>35</a:t>
                      </a:r>
                    </a:p>
                  </a:txBody>
                  <a:tcPr marL="9525" marR="9525" marT="9525" marB="0" anchor="ctr"/>
                </a:tc>
                <a:tc>
                  <a:txBody>
                    <a:bodyPr/>
                    <a:lstStyle/>
                    <a:p>
                      <a:pPr algn="ctr" fontAlgn="ctr"/>
                      <a:r>
                        <a:rPr lang="es-ES" sz="1700" b="0" i="0" u="none" strike="noStrike">
                          <a:solidFill>
                            <a:srgbClr val="000000"/>
                          </a:solidFill>
                          <a:effectLst/>
                          <a:latin typeface="Calibri"/>
                        </a:rPr>
                        <a:t>32</a:t>
                      </a:r>
                    </a:p>
                  </a:txBody>
                  <a:tcPr marL="9525" marR="9525" marT="9525" marB="0" anchor="ctr"/>
                </a:tc>
                <a:tc>
                  <a:txBody>
                    <a:bodyPr/>
                    <a:lstStyle/>
                    <a:p>
                      <a:pPr algn="ctr" fontAlgn="ctr"/>
                      <a:r>
                        <a:rPr lang="es-ES" sz="1700" b="0" i="0" u="none" strike="noStrike">
                          <a:solidFill>
                            <a:srgbClr val="000000"/>
                          </a:solidFill>
                          <a:effectLst/>
                          <a:latin typeface="Calibri"/>
                        </a:rPr>
                        <a:t>67</a:t>
                      </a:r>
                    </a:p>
                  </a:txBody>
                  <a:tcPr marL="9525" marR="9525" marT="9525" marB="0" anchor="ctr"/>
                </a:tc>
                <a:extLst>
                  <a:ext uri="{0D108BD9-81ED-4DB2-BD59-A6C34878D82A}">
                    <a16:rowId xmlns:a16="http://schemas.microsoft.com/office/drawing/2014/main" val="10003"/>
                  </a:ext>
                </a:extLst>
              </a:tr>
              <a:tr h="260166">
                <a:tc>
                  <a:txBody>
                    <a:bodyPr/>
                    <a:lstStyle/>
                    <a:p>
                      <a:pPr algn="ctr" fontAlgn="ctr"/>
                      <a:r>
                        <a:rPr lang="es-MX" sz="1700" b="0" i="0" u="none" strike="noStrike" dirty="0">
                          <a:solidFill>
                            <a:srgbClr val="000000"/>
                          </a:solidFill>
                          <a:effectLst/>
                          <a:latin typeface="Calibri"/>
                        </a:rPr>
                        <a:t>20</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Yucatán</a:t>
                      </a:r>
                    </a:p>
                  </a:txBody>
                  <a:tcPr marL="9525" marR="9525" marT="9525" marB="0" anchor="ctr"/>
                </a:tc>
                <a:tc>
                  <a:txBody>
                    <a:bodyPr/>
                    <a:lstStyle/>
                    <a:p>
                      <a:pPr algn="ctr" fontAlgn="ctr"/>
                      <a:r>
                        <a:rPr lang="es-ES" sz="1700" b="0" i="0" u="none" strike="noStrike">
                          <a:solidFill>
                            <a:srgbClr val="000000"/>
                          </a:solidFill>
                          <a:effectLst/>
                          <a:latin typeface="Calibri"/>
                        </a:rPr>
                        <a:t>22</a:t>
                      </a:r>
                    </a:p>
                  </a:txBody>
                  <a:tcPr marL="9525" marR="9525" marT="9525" marB="0" anchor="ctr"/>
                </a:tc>
                <a:tc>
                  <a:txBody>
                    <a:bodyPr/>
                    <a:lstStyle/>
                    <a:p>
                      <a:pPr algn="ctr" fontAlgn="ctr"/>
                      <a:r>
                        <a:rPr lang="es-ES" sz="1700" b="0" i="0" u="none" strike="noStrike">
                          <a:solidFill>
                            <a:srgbClr val="000000"/>
                          </a:solidFill>
                          <a:effectLst/>
                          <a:latin typeface="Calibri"/>
                        </a:rPr>
                        <a:t>41</a:t>
                      </a:r>
                    </a:p>
                  </a:txBody>
                  <a:tcPr marL="9525" marR="9525" marT="9525" marB="0" anchor="ctr"/>
                </a:tc>
                <a:tc>
                  <a:txBody>
                    <a:bodyPr/>
                    <a:lstStyle/>
                    <a:p>
                      <a:pPr algn="ctr" fontAlgn="ctr"/>
                      <a:r>
                        <a:rPr lang="es-ES" sz="1700" b="0" i="0" u="none" strike="noStrike">
                          <a:solidFill>
                            <a:srgbClr val="000000"/>
                          </a:solidFill>
                          <a:effectLst/>
                          <a:latin typeface="Calibri"/>
                        </a:rPr>
                        <a:t>63</a:t>
                      </a:r>
                    </a:p>
                  </a:txBody>
                  <a:tcPr marL="9525" marR="9525" marT="9525" marB="0" anchor="ctr"/>
                </a:tc>
                <a:extLst>
                  <a:ext uri="{0D108BD9-81ED-4DB2-BD59-A6C34878D82A}">
                    <a16:rowId xmlns:a16="http://schemas.microsoft.com/office/drawing/2014/main" val="10004"/>
                  </a:ext>
                </a:extLst>
              </a:tr>
              <a:tr h="260166">
                <a:tc>
                  <a:txBody>
                    <a:bodyPr/>
                    <a:lstStyle/>
                    <a:p>
                      <a:pPr algn="ctr" fontAlgn="ctr"/>
                      <a:r>
                        <a:rPr lang="es-MX" sz="1700" b="0" i="0" u="none" strike="noStrike" dirty="0">
                          <a:solidFill>
                            <a:srgbClr val="000000"/>
                          </a:solidFill>
                          <a:effectLst/>
                          <a:latin typeface="Calibri"/>
                        </a:rPr>
                        <a:t>21</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Chihuahua</a:t>
                      </a:r>
                    </a:p>
                  </a:txBody>
                  <a:tcPr marL="9525" marR="9525" marT="9525" marB="0" anchor="ctr"/>
                </a:tc>
                <a:tc>
                  <a:txBody>
                    <a:bodyPr/>
                    <a:lstStyle/>
                    <a:p>
                      <a:pPr algn="ctr" fontAlgn="ctr"/>
                      <a:r>
                        <a:rPr lang="es-ES" sz="1700" b="0" i="0" u="none" strike="noStrike">
                          <a:solidFill>
                            <a:srgbClr val="000000"/>
                          </a:solidFill>
                          <a:effectLst/>
                          <a:latin typeface="Calibri"/>
                        </a:rPr>
                        <a:t>29</a:t>
                      </a:r>
                    </a:p>
                  </a:txBody>
                  <a:tcPr marL="9525" marR="9525" marT="9525" marB="0" anchor="ctr"/>
                </a:tc>
                <a:tc>
                  <a:txBody>
                    <a:bodyPr/>
                    <a:lstStyle/>
                    <a:p>
                      <a:pPr algn="ctr" fontAlgn="ctr"/>
                      <a:r>
                        <a:rPr lang="es-ES" sz="1700" b="0" i="0" u="none" strike="noStrike">
                          <a:solidFill>
                            <a:srgbClr val="000000"/>
                          </a:solidFill>
                          <a:effectLst/>
                          <a:latin typeface="Calibri"/>
                        </a:rPr>
                        <a:t>27</a:t>
                      </a:r>
                    </a:p>
                  </a:txBody>
                  <a:tcPr marL="9525" marR="9525" marT="9525" marB="0" anchor="ctr"/>
                </a:tc>
                <a:tc>
                  <a:txBody>
                    <a:bodyPr/>
                    <a:lstStyle/>
                    <a:p>
                      <a:pPr algn="ctr" fontAlgn="ctr"/>
                      <a:r>
                        <a:rPr lang="es-ES" sz="1700" b="0" i="0" u="none" strike="noStrike">
                          <a:solidFill>
                            <a:srgbClr val="000000"/>
                          </a:solidFill>
                          <a:effectLst/>
                          <a:latin typeface="Calibri"/>
                        </a:rPr>
                        <a:t>56</a:t>
                      </a:r>
                    </a:p>
                  </a:txBody>
                  <a:tcPr marL="9525" marR="9525" marT="9525" marB="0" anchor="ctr"/>
                </a:tc>
                <a:extLst>
                  <a:ext uri="{0D108BD9-81ED-4DB2-BD59-A6C34878D82A}">
                    <a16:rowId xmlns:a16="http://schemas.microsoft.com/office/drawing/2014/main" val="10005"/>
                  </a:ext>
                </a:extLst>
              </a:tr>
              <a:tr h="260166">
                <a:tc>
                  <a:txBody>
                    <a:bodyPr/>
                    <a:lstStyle/>
                    <a:p>
                      <a:pPr algn="ctr" fontAlgn="ctr"/>
                      <a:r>
                        <a:rPr lang="es-MX" sz="1700" b="0" i="0" u="none" strike="noStrike" dirty="0">
                          <a:solidFill>
                            <a:srgbClr val="000000"/>
                          </a:solidFill>
                          <a:effectLst/>
                          <a:latin typeface="Calibri"/>
                        </a:rPr>
                        <a:t>22</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Morelos</a:t>
                      </a:r>
                    </a:p>
                  </a:txBody>
                  <a:tcPr marL="9525" marR="9525" marT="9525" marB="0" anchor="ctr"/>
                </a:tc>
                <a:tc>
                  <a:txBody>
                    <a:bodyPr/>
                    <a:lstStyle/>
                    <a:p>
                      <a:pPr algn="ctr" fontAlgn="ctr"/>
                      <a:r>
                        <a:rPr lang="es-ES" sz="1700" b="0" i="0" u="none" strike="noStrike">
                          <a:solidFill>
                            <a:srgbClr val="000000"/>
                          </a:solidFill>
                          <a:effectLst/>
                          <a:latin typeface="Calibri"/>
                        </a:rPr>
                        <a:t>37</a:t>
                      </a:r>
                    </a:p>
                  </a:txBody>
                  <a:tcPr marL="9525" marR="9525" marT="9525" marB="0" anchor="ctr"/>
                </a:tc>
                <a:tc>
                  <a:txBody>
                    <a:bodyPr/>
                    <a:lstStyle/>
                    <a:p>
                      <a:pPr algn="ctr" fontAlgn="ctr"/>
                      <a:r>
                        <a:rPr lang="es-ES" sz="1700" b="0" i="0" u="none" strike="noStrike">
                          <a:solidFill>
                            <a:srgbClr val="000000"/>
                          </a:solidFill>
                          <a:effectLst/>
                          <a:latin typeface="Calibri"/>
                        </a:rPr>
                        <a:t>14</a:t>
                      </a:r>
                    </a:p>
                  </a:txBody>
                  <a:tcPr marL="9525" marR="9525" marT="9525" marB="0" anchor="ctr"/>
                </a:tc>
                <a:tc>
                  <a:txBody>
                    <a:bodyPr/>
                    <a:lstStyle/>
                    <a:p>
                      <a:pPr algn="ctr" fontAlgn="ctr"/>
                      <a:r>
                        <a:rPr lang="es-ES" sz="1700" b="0" i="0" u="none" strike="noStrike">
                          <a:solidFill>
                            <a:srgbClr val="000000"/>
                          </a:solidFill>
                          <a:effectLst/>
                          <a:latin typeface="Calibri"/>
                        </a:rPr>
                        <a:t>51</a:t>
                      </a:r>
                    </a:p>
                  </a:txBody>
                  <a:tcPr marL="9525" marR="9525" marT="9525" marB="0" anchor="ctr"/>
                </a:tc>
                <a:extLst>
                  <a:ext uri="{0D108BD9-81ED-4DB2-BD59-A6C34878D82A}">
                    <a16:rowId xmlns:a16="http://schemas.microsoft.com/office/drawing/2014/main" val="10006"/>
                  </a:ext>
                </a:extLst>
              </a:tr>
              <a:tr h="260166">
                <a:tc>
                  <a:txBody>
                    <a:bodyPr/>
                    <a:lstStyle/>
                    <a:p>
                      <a:pPr algn="ctr" fontAlgn="ctr"/>
                      <a:r>
                        <a:rPr lang="es-MX" sz="1700" b="0" i="0" u="none" strike="noStrike" dirty="0">
                          <a:solidFill>
                            <a:srgbClr val="000000"/>
                          </a:solidFill>
                          <a:effectLst/>
                          <a:latin typeface="Calibri"/>
                        </a:rPr>
                        <a:t>23</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Oaxaca</a:t>
                      </a:r>
                    </a:p>
                  </a:txBody>
                  <a:tcPr marL="9525" marR="9525" marT="9525" marB="0" anchor="ctr"/>
                </a:tc>
                <a:tc>
                  <a:txBody>
                    <a:bodyPr/>
                    <a:lstStyle/>
                    <a:p>
                      <a:pPr algn="ctr" fontAlgn="ctr"/>
                      <a:r>
                        <a:rPr lang="es-ES" sz="1700" b="0" i="0" u="none" strike="noStrike">
                          <a:solidFill>
                            <a:srgbClr val="000000"/>
                          </a:solidFill>
                          <a:effectLst/>
                          <a:latin typeface="Calibri"/>
                        </a:rPr>
                        <a:t>21</a:t>
                      </a:r>
                    </a:p>
                  </a:txBody>
                  <a:tcPr marL="9525" marR="9525" marT="9525" marB="0" anchor="ctr"/>
                </a:tc>
                <a:tc>
                  <a:txBody>
                    <a:bodyPr/>
                    <a:lstStyle/>
                    <a:p>
                      <a:pPr algn="ctr" fontAlgn="ctr"/>
                      <a:r>
                        <a:rPr lang="es-ES" sz="1700" b="0" i="0" u="none" strike="noStrike">
                          <a:solidFill>
                            <a:srgbClr val="000000"/>
                          </a:solidFill>
                          <a:effectLst/>
                          <a:latin typeface="Calibri"/>
                        </a:rPr>
                        <a:t>26</a:t>
                      </a:r>
                    </a:p>
                  </a:txBody>
                  <a:tcPr marL="9525" marR="9525" marT="9525" marB="0" anchor="ctr"/>
                </a:tc>
                <a:tc>
                  <a:txBody>
                    <a:bodyPr/>
                    <a:lstStyle/>
                    <a:p>
                      <a:pPr algn="ctr" fontAlgn="ctr"/>
                      <a:r>
                        <a:rPr lang="es-ES" sz="1700" b="0" i="0" u="none" strike="noStrike">
                          <a:solidFill>
                            <a:srgbClr val="000000"/>
                          </a:solidFill>
                          <a:effectLst/>
                          <a:latin typeface="Calibri"/>
                        </a:rPr>
                        <a:t>47</a:t>
                      </a:r>
                    </a:p>
                  </a:txBody>
                  <a:tcPr marL="9525" marR="9525" marT="9525" marB="0" anchor="ctr"/>
                </a:tc>
                <a:extLst>
                  <a:ext uri="{0D108BD9-81ED-4DB2-BD59-A6C34878D82A}">
                    <a16:rowId xmlns:a16="http://schemas.microsoft.com/office/drawing/2014/main" val="10007"/>
                  </a:ext>
                </a:extLst>
              </a:tr>
              <a:tr h="260166">
                <a:tc>
                  <a:txBody>
                    <a:bodyPr/>
                    <a:lstStyle/>
                    <a:p>
                      <a:pPr algn="ctr" fontAlgn="ctr"/>
                      <a:r>
                        <a:rPr lang="es-MX" sz="1700" b="0" i="0" u="none" strike="noStrike" dirty="0">
                          <a:solidFill>
                            <a:srgbClr val="000000"/>
                          </a:solidFill>
                          <a:effectLst/>
                          <a:latin typeface="Calibri"/>
                        </a:rPr>
                        <a:t>24</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Aguascalientes</a:t>
                      </a:r>
                    </a:p>
                  </a:txBody>
                  <a:tcPr marL="9525" marR="9525" marT="9525" marB="0" anchor="ctr"/>
                </a:tc>
                <a:tc>
                  <a:txBody>
                    <a:bodyPr/>
                    <a:lstStyle/>
                    <a:p>
                      <a:pPr algn="ctr" fontAlgn="ctr"/>
                      <a:r>
                        <a:rPr lang="es-ES" sz="1700" b="0" i="0" u="none" strike="noStrike">
                          <a:solidFill>
                            <a:srgbClr val="000000"/>
                          </a:solidFill>
                          <a:effectLst/>
                          <a:latin typeface="Calibri"/>
                        </a:rPr>
                        <a:t>32</a:t>
                      </a:r>
                    </a:p>
                  </a:txBody>
                  <a:tcPr marL="9525" marR="9525" marT="9525" marB="0" anchor="ctr"/>
                </a:tc>
                <a:tc>
                  <a:txBody>
                    <a:bodyPr/>
                    <a:lstStyle/>
                    <a:p>
                      <a:pPr algn="ctr" fontAlgn="ctr"/>
                      <a:r>
                        <a:rPr lang="es-ES" sz="1700" b="0" i="0" u="none" strike="noStrike">
                          <a:solidFill>
                            <a:srgbClr val="000000"/>
                          </a:solidFill>
                          <a:effectLst/>
                          <a:latin typeface="Calibri"/>
                        </a:rPr>
                        <a:t>5</a:t>
                      </a:r>
                    </a:p>
                  </a:txBody>
                  <a:tcPr marL="9525" marR="9525" marT="9525" marB="0" anchor="ctr"/>
                </a:tc>
                <a:tc>
                  <a:txBody>
                    <a:bodyPr/>
                    <a:lstStyle/>
                    <a:p>
                      <a:pPr algn="ctr" fontAlgn="ctr"/>
                      <a:r>
                        <a:rPr lang="es-ES" sz="1700" b="0" i="0" u="none" strike="noStrike">
                          <a:solidFill>
                            <a:srgbClr val="000000"/>
                          </a:solidFill>
                          <a:effectLst/>
                          <a:latin typeface="Calibri"/>
                        </a:rPr>
                        <a:t>37</a:t>
                      </a:r>
                    </a:p>
                  </a:txBody>
                  <a:tcPr marL="9525" marR="9525" marT="9525" marB="0" anchor="ctr"/>
                </a:tc>
                <a:extLst>
                  <a:ext uri="{0D108BD9-81ED-4DB2-BD59-A6C34878D82A}">
                    <a16:rowId xmlns:a16="http://schemas.microsoft.com/office/drawing/2014/main" val="10008"/>
                  </a:ext>
                </a:extLst>
              </a:tr>
              <a:tr h="260166">
                <a:tc>
                  <a:txBody>
                    <a:bodyPr/>
                    <a:lstStyle/>
                    <a:p>
                      <a:pPr algn="ctr" fontAlgn="ctr"/>
                      <a:r>
                        <a:rPr lang="es-MX" sz="1700" b="0" i="0" u="none" strike="noStrike" dirty="0">
                          <a:solidFill>
                            <a:srgbClr val="000000"/>
                          </a:solidFill>
                          <a:effectLst/>
                          <a:latin typeface="Calibri"/>
                        </a:rPr>
                        <a:t>25</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Nayarit</a:t>
                      </a:r>
                    </a:p>
                  </a:txBody>
                  <a:tcPr marL="9525" marR="9525" marT="9525" marB="0" anchor="ctr"/>
                </a:tc>
                <a:tc>
                  <a:txBody>
                    <a:bodyPr/>
                    <a:lstStyle/>
                    <a:p>
                      <a:pPr algn="ctr" fontAlgn="ctr"/>
                      <a:r>
                        <a:rPr lang="es-ES" sz="1700" b="0" i="0" u="none" strike="noStrike">
                          <a:solidFill>
                            <a:srgbClr val="000000"/>
                          </a:solidFill>
                          <a:effectLst/>
                          <a:latin typeface="Calibri"/>
                        </a:rPr>
                        <a:t>29</a:t>
                      </a:r>
                    </a:p>
                  </a:txBody>
                  <a:tcPr marL="9525" marR="9525" marT="9525" marB="0" anchor="ctr"/>
                </a:tc>
                <a:tc>
                  <a:txBody>
                    <a:bodyPr/>
                    <a:lstStyle/>
                    <a:p>
                      <a:pPr algn="ctr" fontAlgn="ctr"/>
                      <a:r>
                        <a:rPr lang="es-ES" sz="1700" b="0" i="0" u="none" strike="noStrike">
                          <a:solidFill>
                            <a:srgbClr val="000000"/>
                          </a:solidFill>
                          <a:effectLst/>
                          <a:latin typeface="Calibri"/>
                        </a:rPr>
                        <a:t>5</a:t>
                      </a:r>
                    </a:p>
                  </a:txBody>
                  <a:tcPr marL="9525" marR="9525" marT="9525" marB="0" anchor="ctr"/>
                </a:tc>
                <a:tc>
                  <a:txBody>
                    <a:bodyPr/>
                    <a:lstStyle/>
                    <a:p>
                      <a:pPr algn="ctr" fontAlgn="ctr"/>
                      <a:r>
                        <a:rPr lang="es-ES" sz="1700" b="0" i="0" u="none" strike="noStrike">
                          <a:solidFill>
                            <a:srgbClr val="000000"/>
                          </a:solidFill>
                          <a:effectLst/>
                          <a:latin typeface="Calibri"/>
                        </a:rPr>
                        <a:t>34</a:t>
                      </a:r>
                    </a:p>
                  </a:txBody>
                  <a:tcPr marL="9525" marR="9525" marT="9525" marB="0" anchor="ctr"/>
                </a:tc>
                <a:extLst>
                  <a:ext uri="{0D108BD9-81ED-4DB2-BD59-A6C34878D82A}">
                    <a16:rowId xmlns:a16="http://schemas.microsoft.com/office/drawing/2014/main" val="10009"/>
                  </a:ext>
                </a:extLst>
              </a:tr>
              <a:tr h="260166">
                <a:tc>
                  <a:txBody>
                    <a:bodyPr/>
                    <a:lstStyle/>
                    <a:p>
                      <a:pPr algn="ctr" fontAlgn="ctr"/>
                      <a:r>
                        <a:rPr lang="es-MX" sz="1700" b="0" i="0" u="none" strike="noStrike" dirty="0">
                          <a:solidFill>
                            <a:srgbClr val="000000"/>
                          </a:solidFill>
                          <a:effectLst/>
                          <a:latin typeface="Calibri"/>
                        </a:rPr>
                        <a:t>26</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México</a:t>
                      </a:r>
                    </a:p>
                  </a:txBody>
                  <a:tcPr marL="9525" marR="9525" marT="9525" marB="0" anchor="ctr"/>
                </a:tc>
                <a:tc>
                  <a:txBody>
                    <a:bodyPr/>
                    <a:lstStyle/>
                    <a:p>
                      <a:pPr algn="ctr" fontAlgn="ctr"/>
                      <a:r>
                        <a:rPr lang="es-ES" sz="1700" b="0" i="0" u="none" strike="noStrike">
                          <a:solidFill>
                            <a:srgbClr val="000000"/>
                          </a:solidFill>
                          <a:effectLst/>
                          <a:latin typeface="Calibri"/>
                        </a:rPr>
                        <a:t>23</a:t>
                      </a:r>
                    </a:p>
                  </a:txBody>
                  <a:tcPr marL="9525" marR="9525" marT="9525" marB="0" anchor="ctr"/>
                </a:tc>
                <a:tc>
                  <a:txBody>
                    <a:bodyPr/>
                    <a:lstStyle/>
                    <a:p>
                      <a:pPr algn="ctr" fontAlgn="ctr"/>
                      <a:r>
                        <a:rPr lang="es-ES" sz="1700" b="0" i="0" u="none" strike="noStrike">
                          <a:solidFill>
                            <a:srgbClr val="000000"/>
                          </a:solidFill>
                          <a:effectLst/>
                          <a:latin typeface="Calibri"/>
                        </a:rPr>
                        <a:t>10</a:t>
                      </a:r>
                    </a:p>
                  </a:txBody>
                  <a:tcPr marL="9525" marR="9525" marT="9525" marB="0" anchor="ctr"/>
                </a:tc>
                <a:tc>
                  <a:txBody>
                    <a:bodyPr/>
                    <a:lstStyle/>
                    <a:p>
                      <a:pPr algn="ctr" fontAlgn="ctr"/>
                      <a:r>
                        <a:rPr lang="es-ES" sz="1700" b="0" i="0" u="none" strike="noStrike">
                          <a:solidFill>
                            <a:srgbClr val="000000"/>
                          </a:solidFill>
                          <a:effectLst/>
                          <a:latin typeface="Calibri"/>
                        </a:rPr>
                        <a:t>33</a:t>
                      </a:r>
                    </a:p>
                  </a:txBody>
                  <a:tcPr marL="9525" marR="9525" marT="9525" marB="0" anchor="ctr"/>
                </a:tc>
                <a:extLst>
                  <a:ext uri="{0D108BD9-81ED-4DB2-BD59-A6C34878D82A}">
                    <a16:rowId xmlns:a16="http://schemas.microsoft.com/office/drawing/2014/main" val="10010"/>
                  </a:ext>
                </a:extLst>
              </a:tr>
              <a:tr h="260166">
                <a:tc>
                  <a:txBody>
                    <a:bodyPr/>
                    <a:lstStyle/>
                    <a:p>
                      <a:pPr algn="ctr" fontAlgn="ctr"/>
                      <a:r>
                        <a:rPr lang="es-MX" sz="1700" b="0" i="0" u="none" strike="noStrike" dirty="0">
                          <a:solidFill>
                            <a:srgbClr val="000000"/>
                          </a:solidFill>
                          <a:effectLst/>
                          <a:latin typeface="Calibri"/>
                        </a:rPr>
                        <a:t>27</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Baja California Sur</a:t>
                      </a:r>
                    </a:p>
                  </a:txBody>
                  <a:tcPr marL="9525" marR="9525" marT="9525" marB="0" anchor="ctr"/>
                </a:tc>
                <a:tc>
                  <a:txBody>
                    <a:bodyPr/>
                    <a:lstStyle/>
                    <a:p>
                      <a:pPr algn="ctr" fontAlgn="ctr"/>
                      <a:r>
                        <a:rPr lang="es-ES" sz="1700" b="0" i="0" u="none" strike="noStrike">
                          <a:solidFill>
                            <a:srgbClr val="000000"/>
                          </a:solidFill>
                          <a:effectLst/>
                          <a:latin typeface="Calibri"/>
                        </a:rPr>
                        <a:t>29</a:t>
                      </a:r>
                    </a:p>
                  </a:txBody>
                  <a:tcPr marL="9525" marR="9525" marT="9525" marB="0" anchor="ctr"/>
                </a:tc>
                <a:tc>
                  <a:txBody>
                    <a:bodyPr/>
                    <a:lstStyle/>
                    <a:p>
                      <a:pPr algn="ctr" fontAlgn="ctr"/>
                      <a:r>
                        <a:rPr lang="es-ES" sz="1700" b="0" i="0" u="none" strike="noStrike">
                          <a:solidFill>
                            <a:srgbClr val="000000"/>
                          </a:solidFill>
                          <a:effectLst/>
                          <a:latin typeface="Calibri"/>
                        </a:rPr>
                        <a:t>2</a:t>
                      </a:r>
                    </a:p>
                  </a:txBody>
                  <a:tcPr marL="9525" marR="9525" marT="9525" marB="0" anchor="ctr"/>
                </a:tc>
                <a:tc>
                  <a:txBody>
                    <a:bodyPr/>
                    <a:lstStyle/>
                    <a:p>
                      <a:pPr algn="ctr" fontAlgn="ctr"/>
                      <a:r>
                        <a:rPr lang="es-ES" sz="1700" b="0" i="0" u="none" strike="noStrike">
                          <a:solidFill>
                            <a:srgbClr val="000000"/>
                          </a:solidFill>
                          <a:effectLst/>
                          <a:latin typeface="Calibri"/>
                        </a:rPr>
                        <a:t>31</a:t>
                      </a:r>
                    </a:p>
                  </a:txBody>
                  <a:tcPr marL="9525" marR="9525" marT="9525" marB="0" anchor="ctr"/>
                </a:tc>
                <a:extLst>
                  <a:ext uri="{0D108BD9-81ED-4DB2-BD59-A6C34878D82A}">
                    <a16:rowId xmlns:a16="http://schemas.microsoft.com/office/drawing/2014/main" val="10011"/>
                  </a:ext>
                </a:extLst>
              </a:tr>
              <a:tr h="260166">
                <a:tc>
                  <a:txBody>
                    <a:bodyPr/>
                    <a:lstStyle/>
                    <a:p>
                      <a:pPr algn="ctr" fontAlgn="ctr"/>
                      <a:r>
                        <a:rPr lang="es-MX" sz="1700" b="0" i="0" u="none" strike="noStrike" dirty="0">
                          <a:solidFill>
                            <a:srgbClr val="000000"/>
                          </a:solidFill>
                          <a:effectLst/>
                          <a:latin typeface="Calibri"/>
                        </a:rPr>
                        <a:t>28</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Quintana Roo</a:t>
                      </a:r>
                    </a:p>
                  </a:txBody>
                  <a:tcPr marL="9525" marR="9525" marT="9525" marB="0" anchor="ctr"/>
                </a:tc>
                <a:tc>
                  <a:txBody>
                    <a:bodyPr/>
                    <a:lstStyle/>
                    <a:p>
                      <a:pPr algn="ctr" fontAlgn="ctr"/>
                      <a:r>
                        <a:rPr lang="es-ES" sz="1700" b="0" i="0" u="none" strike="noStrike">
                          <a:solidFill>
                            <a:srgbClr val="000000"/>
                          </a:solidFill>
                          <a:effectLst/>
                          <a:latin typeface="Calibri"/>
                        </a:rPr>
                        <a:t>25</a:t>
                      </a:r>
                    </a:p>
                  </a:txBody>
                  <a:tcPr marL="9525" marR="9525" marT="9525" marB="0" anchor="ctr"/>
                </a:tc>
                <a:tc>
                  <a:txBody>
                    <a:bodyPr/>
                    <a:lstStyle/>
                    <a:p>
                      <a:pPr algn="ctr" fontAlgn="ctr"/>
                      <a:r>
                        <a:rPr lang="es-ES" sz="1700" b="0" i="0" u="none" strike="noStrike">
                          <a:solidFill>
                            <a:srgbClr val="000000"/>
                          </a:solidFill>
                          <a:effectLst/>
                          <a:latin typeface="Calibri"/>
                        </a:rPr>
                        <a:t>0</a:t>
                      </a:r>
                    </a:p>
                  </a:txBody>
                  <a:tcPr marL="9525" marR="9525" marT="9525" marB="0" anchor="ctr"/>
                </a:tc>
                <a:tc>
                  <a:txBody>
                    <a:bodyPr/>
                    <a:lstStyle/>
                    <a:p>
                      <a:pPr algn="ctr" fontAlgn="ctr"/>
                      <a:r>
                        <a:rPr lang="es-ES" sz="1700" b="0" i="0" u="none" strike="noStrike">
                          <a:solidFill>
                            <a:srgbClr val="000000"/>
                          </a:solidFill>
                          <a:effectLst/>
                          <a:latin typeface="Calibri"/>
                        </a:rPr>
                        <a:t>25</a:t>
                      </a:r>
                    </a:p>
                  </a:txBody>
                  <a:tcPr marL="9525" marR="9525" marT="9525" marB="0" anchor="ctr"/>
                </a:tc>
                <a:extLst>
                  <a:ext uri="{0D108BD9-81ED-4DB2-BD59-A6C34878D82A}">
                    <a16:rowId xmlns:a16="http://schemas.microsoft.com/office/drawing/2014/main" val="10012"/>
                  </a:ext>
                </a:extLst>
              </a:tr>
              <a:tr h="260166">
                <a:tc>
                  <a:txBody>
                    <a:bodyPr/>
                    <a:lstStyle/>
                    <a:p>
                      <a:pPr algn="ctr" fontAlgn="ctr"/>
                      <a:r>
                        <a:rPr lang="es-MX" sz="1700" b="0" i="0" u="none" strike="noStrike" dirty="0">
                          <a:solidFill>
                            <a:srgbClr val="000000"/>
                          </a:solidFill>
                          <a:effectLst/>
                          <a:latin typeface="Calibri"/>
                        </a:rPr>
                        <a:t>29</a:t>
                      </a:r>
                    </a:p>
                  </a:txBody>
                  <a:tcPr marL="9525" marR="9525" marT="9525" marB="0" anchor="ctr"/>
                </a:tc>
                <a:tc>
                  <a:txBody>
                    <a:bodyPr/>
                    <a:lstStyle/>
                    <a:p>
                      <a:pPr algn="ctr" fontAlgn="ctr"/>
                      <a:r>
                        <a:rPr lang="es-ES" sz="1700" b="0" i="0" u="none" strike="noStrike">
                          <a:solidFill>
                            <a:srgbClr val="000000"/>
                          </a:solidFill>
                          <a:effectLst/>
                          <a:latin typeface="Calibri"/>
                        </a:rPr>
                        <a:t>Campeche</a:t>
                      </a:r>
                    </a:p>
                  </a:txBody>
                  <a:tcPr marL="9525" marR="9525" marT="9525" marB="0" anchor="ctr"/>
                </a:tc>
                <a:tc>
                  <a:txBody>
                    <a:bodyPr/>
                    <a:lstStyle/>
                    <a:p>
                      <a:pPr algn="ctr" fontAlgn="ctr"/>
                      <a:r>
                        <a:rPr lang="es-ES" sz="1700" b="0" i="0" u="none" strike="noStrike">
                          <a:solidFill>
                            <a:srgbClr val="000000"/>
                          </a:solidFill>
                          <a:effectLst/>
                          <a:latin typeface="Calibri"/>
                        </a:rPr>
                        <a:t>23</a:t>
                      </a:r>
                    </a:p>
                  </a:txBody>
                  <a:tcPr marL="9525" marR="9525" marT="9525" marB="0" anchor="ctr"/>
                </a:tc>
                <a:tc>
                  <a:txBody>
                    <a:bodyPr/>
                    <a:lstStyle/>
                    <a:p>
                      <a:pPr algn="ctr" fontAlgn="ctr"/>
                      <a:r>
                        <a:rPr lang="es-ES" sz="1700" b="0" i="0" u="none" strike="noStrike">
                          <a:solidFill>
                            <a:srgbClr val="000000"/>
                          </a:solidFill>
                          <a:effectLst/>
                          <a:latin typeface="Calibri"/>
                        </a:rPr>
                        <a:t>1</a:t>
                      </a:r>
                    </a:p>
                  </a:txBody>
                  <a:tcPr marL="9525" marR="9525" marT="9525" marB="0" anchor="ctr"/>
                </a:tc>
                <a:tc>
                  <a:txBody>
                    <a:bodyPr/>
                    <a:lstStyle/>
                    <a:p>
                      <a:pPr algn="ctr" fontAlgn="ctr"/>
                      <a:r>
                        <a:rPr lang="es-ES" sz="1700" b="0" i="0" u="none" strike="noStrike">
                          <a:solidFill>
                            <a:srgbClr val="000000"/>
                          </a:solidFill>
                          <a:effectLst/>
                          <a:latin typeface="Calibri"/>
                        </a:rPr>
                        <a:t>24</a:t>
                      </a:r>
                    </a:p>
                  </a:txBody>
                  <a:tcPr marL="9525" marR="9525" marT="9525" marB="0" anchor="ctr"/>
                </a:tc>
                <a:extLst>
                  <a:ext uri="{0D108BD9-81ED-4DB2-BD59-A6C34878D82A}">
                    <a16:rowId xmlns:a16="http://schemas.microsoft.com/office/drawing/2014/main" val="10013"/>
                  </a:ext>
                </a:extLst>
              </a:tr>
              <a:tr h="260166">
                <a:tc>
                  <a:txBody>
                    <a:bodyPr/>
                    <a:lstStyle/>
                    <a:p>
                      <a:pPr algn="ctr" fontAlgn="ctr"/>
                      <a:r>
                        <a:rPr lang="es-MX" sz="1700" b="0" i="0" u="none" strike="noStrike" dirty="0">
                          <a:solidFill>
                            <a:srgbClr val="000000"/>
                          </a:solidFill>
                          <a:effectLst/>
                          <a:latin typeface="Calibri"/>
                        </a:rPr>
                        <a:t>30</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MX" sz="1700" b="0" i="0" u="none" strike="noStrike" dirty="0">
                          <a:solidFill>
                            <a:srgbClr val="000000"/>
                          </a:solidFill>
                          <a:effectLst/>
                          <a:latin typeface="Calibri"/>
                        </a:rPr>
                        <a:t>Guanajuato</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21</a:t>
                      </a:r>
                    </a:p>
                  </a:txBody>
                  <a:tcPr marL="9525" marR="9525" marT="9525" marB="0" anchor="ctr"/>
                </a:tc>
                <a:tc>
                  <a:txBody>
                    <a:bodyPr/>
                    <a:lstStyle/>
                    <a:p>
                      <a:pPr algn="ctr" fontAlgn="ctr"/>
                      <a:r>
                        <a:rPr lang="es-ES" sz="1700" b="0" i="0" u="none" strike="noStrike">
                          <a:solidFill>
                            <a:srgbClr val="000000"/>
                          </a:solidFill>
                          <a:effectLst/>
                          <a:latin typeface="Calibri"/>
                        </a:rPr>
                        <a:t>2</a:t>
                      </a:r>
                    </a:p>
                  </a:txBody>
                  <a:tcPr marL="9525" marR="9525" marT="9525" marB="0" anchor="ctr"/>
                </a:tc>
                <a:tc>
                  <a:txBody>
                    <a:bodyPr/>
                    <a:lstStyle/>
                    <a:p>
                      <a:pPr algn="ctr" fontAlgn="ctr"/>
                      <a:r>
                        <a:rPr lang="es-ES" sz="1700" b="0" i="0" u="none" strike="noStrike">
                          <a:solidFill>
                            <a:srgbClr val="000000"/>
                          </a:solidFill>
                          <a:effectLst/>
                          <a:latin typeface="Calibri"/>
                        </a:rPr>
                        <a:t>23</a:t>
                      </a:r>
                    </a:p>
                  </a:txBody>
                  <a:tcPr marL="9525" marR="9525" marT="9525" marB="0" anchor="ctr"/>
                </a:tc>
                <a:extLst>
                  <a:ext uri="{0D108BD9-81ED-4DB2-BD59-A6C34878D82A}">
                    <a16:rowId xmlns:a16="http://schemas.microsoft.com/office/drawing/2014/main" val="10014"/>
                  </a:ext>
                </a:extLst>
              </a:tr>
              <a:tr h="212088">
                <a:tc>
                  <a:txBody>
                    <a:bodyPr/>
                    <a:lstStyle/>
                    <a:p>
                      <a:pPr algn="ctr" fontAlgn="ctr"/>
                      <a:r>
                        <a:rPr lang="es-MX" sz="1700" b="0" i="0" u="none" strike="noStrike" dirty="0">
                          <a:solidFill>
                            <a:srgbClr val="000000"/>
                          </a:solidFill>
                          <a:effectLst/>
                          <a:latin typeface="Calibri"/>
                        </a:rPr>
                        <a:t>31</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MX" sz="1700" b="0" i="0" u="none" strike="noStrike" dirty="0">
                          <a:solidFill>
                            <a:srgbClr val="000000"/>
                          </a:solidFill>
                          <a:effectLst/>
                          <a:latin typeface="Calibri"/>
                        </a:rPr>
                        <a:t>Hidalgo</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a:solidFill>
                            <a:srgbClr val="000000"/>
                          </a:solidFill>
                          <a:effectLst/>
                          <a:latin typeface="Calibri"/>
                        </a:rPr>
                        <a:t>21</a:t>
                      </a:r>
                    </a:p>
                  </a:txBody>
                  <a:tcPr marL="9525" marR="9525" marT="9525" marB="0" anchor="ctr"/>
                </a:tc>
                <a:tc>
                  <a:txBody>
                    <a:bodyPr/>
                    <a:lstStyle/>
                    <a:p>
                      <a:pPr algn="ctr" fontAlgn="ctr"/>
                      <a:r>
                        <a:rPr lang="es-ES" sz="1700" b="0" i="0" u="none" strike="noStrike">
                          <a:solidFill>
                            <a:srgbClr val="000000"/>
                          </a:solidFill>
                          <a:effectLst/>
                          <a:latin typeface="Calibri"/>
                        </a:rPr>
                        <a:t>2</a:t>
                      </a:r>
                    </a:p>
                  </a:txBody>
                  <a:tcPr marL="9525" marR="9525" marT="9525" marB="0" anchor="ctr"/>
                </a:tc>
                <a:tc>
                  <a:txBody>
                    <a:bodyPr/>
                    <a:lstStyle/>
                    <a:p>
                      <a:pPr algn="ctr" fontAlgn="ctr"/>
                      <a:r>
                        <a:rPr lang="es-ES" sz="1700" b="0" i="0" u="none" strike="noStrike">
                          <a:solidFill>
                            <a:srgbClr val="000000"/>
                          </a:solidFill>
                          <a:effectLst/>
                          <a:latin typeface="Calibri"/>
                        </a:rPr>
                        <a:t>23</a:t>
                      </a:r>
                    </a:p>
                  </a:txBody>
                  <a:tcPr marL="9525" marR="9525" marT="9525" marB="0" anchor="ctr"/>
                </a:tc>
                <a:extLst>
                  <a:ext uri="{0D108BD9-81ED-4DB2-BD59-A6C34878D82A}">
                    <a16:rowId xmlns:a16="http://schemas.microsoft.com/office/drawing/2014/main" val="10015"/>
                  </a:ext>
                </a:extLst>
              </a:tr>
              <a:tr h="212088">
                <a:tc>
                  <a:txBody>
                    <a:bodyPr/>
                    <a:lstStyle/>
                    <a:p>
                      <a:pPr algn="ctr" fontAlgn="ctr"/>
                      <a:r>
                        <a:rPr lang="es-MX" sz="1700" b="0" i="0" u="none" strike="noStrike" dirty="0">
                          <a:solidFill>
                            <a:srgbClr val="000000"/>
                          </a:solidFill>
                          <a:effectLst/>
                          <a:latin typeface="Calibri"/>
                        </a:rPr>
                        <a:t>32</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ES" sz="1700" b="0" i="0" u="none" strike="noStrike" dirty="0">
                          <a:solidFill>
                            <a:srgbClr val="000000"/>
                          </a:solidFill>
                          <a:effectLst/>
                          <a:latin typeface="Calibri"/>
                        </a:rPr>
                        <a:t>Chiapas</a:t>
                      </a:r>
                    </a:p>
                  </a:txBody>
                  <a:tcPr marL="9525" marR="9525" marT="9525" marB="0" anchor="ctr"/>
                </a:tc>
                <a:tc>
                  <a:txBody>
                    <a:bodyPr/>
                    <a:lstStyle/>
                    <a:p>
                      <a:pPr algn="ctr" fontAlgn="ctr"/>
                      <a:r>
                        <a:rPr lang="es-ES" sz="1700" b="0" i="0" u="none" strike="noStrike" dirty="0">
                          <a:solidFill>
                            <a:srgbClr val="000000"/>
                          </a:solidFill>
                          <a:effectLst/>
                          <a:latin typeface="Calibri"/>
                        </a:rPr>
                        <a:t>20</a:t>
                      </a:r>
                    </a:p>
                  </a:txBody>
                  <a:tcPr marL="9525" marR="9525" marT="9525" marB="0" anchor="ctr"/>
                </a:tc>
                <a:tc>
                  <a:txBody>
                    <a:bodyPr/>
                    <a:lstStyle/>
                    <a:p>
                      <a:pPr algn="ctr" fontAlgn="ctr"/>
                      <a:r>
                        <a:rPr lang="es-ES" sz="1700" b="0" i="0" u="none" strike="noStrike" dirty="0">
                          <a:solidFill>
                            <a:srgbClr val="000000"/>
                          </a:solidFill>
                          <a:effectLst/>
                          <a:latin typeface="Calibri"/>
                        </a:rPr>
                        <a:t>0</a:t>
                      </a:r>
                    </a:p>
                  </a:txBody>
                  <a:tcPr marL="9525" marR="9525" marT="9525" marB="0" anchor="ctr"/>
                </a:tc>
                <a:tc>
                  <a:txBody>
                    <a:bodyPr/>
                    <a:lstStyle/>
                    <a:p>
                      <a:pPr algn="ctr" fontAlgn="ctr"/>
                      <a:r>
                        <a:rPr lang="es-ES" sz="1700" b="0" i="0" u="none" strike="noStrike" dirty="0">
                          <a:solidFill>
                            <a:srgbClr val="000000"/>
                          </a:solidFill>
                          <a:effectLst/>
                          <a:latin typeface="Calibri"/>
                        </a:rPr>
                        <a:t>20</a:t>
                      </a:r>
                    </a:p>
                  </a:txBody>
                  <a:tcPr marL="9525" marR="9525" marT="9525" marB="0" anchor="ctr"/>
                </a:tc>
                <a:extLst>
                  <a:ext uri="{0D108BD9-81ED-4DB2-BD59-A6C34878D82A}">
                    <a16:rowId xmlns:a16="http://schemas.microsoft.com/office/drawing/2014/main" val="10016"/>
                  </a:ext>
                </a:extLst>
              </a:tr>
              <a:tr h="212088">
                <a:tc>
                  <a:txBody>
                    <a:bodyPr/>
                    <a:lstStyle/>
                    <a:p>
                      <a:pPr algn="ctr" fontAlgn="ctr"/>
                      <a:r>
                        <a:rPr lang="es-MX" sz="1700" b="0" i="0" u="none" strike="noStrike" dirty="0">
                          <a:solidFill>
                            <a:srgbClr val="000000"/>
                          </a:solidFill>
                          <a:effectLst/>
                          <a:latin typeface="Calibri"/>
                        </a:rPr>
                        <a:t>33</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MX" sz="1700" b="0" i="0" u="none" strike="noStrike" dirty="0">
                          <a:solidFill>
                            <a:srgbClr val="000000"/>
                          </a:solidFill>
                          <a:effectLst/>
                          <a:latin typeface="Calibri"/>
                        </a:rPr>
                        <a:t>Ley Federal</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MX" sz="1700" b="0" i="0" u="none" strike="noStrike" dirty="0">
                          <a:solidFill>
                            <a:srgbClr val="000000"/>
                          </a:solidFill>
                          <a:effectLst/>
                          <a:latin typeface="Calibri"/>
                        </a:rPr>
                        <a:t>17</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MX" sz="1700" b="0" i="0" u="none" strike="noStrike" dirty="0">
                          <a:solidFill>
                            <a:srgbClr val="000000"/>
                          </a:solidFill>
                          <a:effectLst/>
                          <a:latin typeface="Calibri"/>
                        </a:rPr>
                        <a:t>0</a:t>
                      </a:r>
                      <a:endParaRPr lang="es-ES" sz="1700" b="0" i="0" u="none" strike="noStrike" dirty="0">
                        <a:solidFill>
                          <a:srgbClr val="000000"/>
                        </a:solidFill>
                        <a:effectLst/>
                        <a:latin typeface="Calibri"/>
                      </a:endParaRPr>
                    </a:p>
                  </a:txBody>
                  <a:tcPr marL="9525" marR="9525" marT="9525" marB="0" anchor="ctr"/>
                </a:tc>
                <a:tc>
                  <a:txBody>
                    <a:bodyPr/>
                    <a:lstStyle/>
                    <a:p>
                      <a:pPr algn="ctr" fontAlgn="ctr"/>
                      <a:r>
                        <a:rPr lang="es-MX" sz="1700" b="0" i="0" u="none" strike="noStrike" dirty="0">
                          <a:solidFill>
                            <a:srgbClr val="000000"/>
                          </a:solidFill>
                          <a:effectLst/>
                          <a:latin typeface="Calibri"/>
                        </a:rPr>
                        <a:t>17</a:t>
                      </a:r>
                      <a:endParaRPr lang="es-ES" sz="17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17"/>
                  </a:ext>
                </a:extLst>
              </a:tr>
              <a:tr h="212088">
                <a:tc>
                  <a:txBody>
                    <a:bodyPr/>
                    <a:lstStyle/>
                    <a:p>
                      <a:pPr algn="ctr" fontAlgn="ctr"/>
                      <a:endParaRPr lang="es-ES" sz="1700" b="1" i="0" u="none" strike="noStrike" dirty="0">
                        <a:solidFill>
                          <a:schemeClr val="bg1"/>
                        </a:solidFill>
                        <a:effectLst/>
                        <a:latin typeface="Calibri"/>
                      </a:endParaRPr>
                    </a:p>
                  </a:txBody>
                  <a:tcPr marL="9525" marR="9525" marT="9525" marB="0" anchor="ctr">
                    <a:solidFill>
                      <a:srgbClr val="002060"/>
                    </a:solidFill>
                  </a:tcPr>
                </a:tc>
                <a:tc>
                  <a:txBody>
                    <a:bodyPr/>
                    <a:lstStyle/>
                    <a:p>
                      <a:pPr algn="ctr" fontAlgn="ctr"/>
                      <a:r>
                        <a:rPr lang="es-ES" sz="1700" b="1" i="0" u="none" strike="noStrike" dirty="0">
                          <a:solidFill>
                            <a:schemeClr val="bg1"/>
                          </a:solidFill>
                          <a:effectLst/>
                          <a:latin typeface="Calibri"/>
                        </a:rPr>
                        <a:t>Totales</a:t>
                      </a:r>
                    </a:p>
                  </a:txBody>
                  <a:tcPr marL="9525" marR="9525" marT="9525" marB="0" anchor="ctr">
                    <a:solidFill>
                      <a:srgbClr val="002060"/>
                    </a:solidFill>
                  </a:tcPr>
                </a:tc>
                <a:tc>
                  <a:txBody>
                    <a:bodyPr/>
                    <a:lstStyle/>
                    <a:p>
                      <a:pPr algn="ctr" fontAlgn="ctr"/>
                      <a:r>
                        <a:rPr lang="es-ES" sz="1700" b="1" i="0" u="none" strike="noStrike" dirty="0">
                          <a:solidFill>
                            <a:schemeClr val="bg1"/>
                          </a:solidFill>
                          <a:effectLst/>
                          <a:latin typeface="Calibri"/>
                        </a:rPr>
                        <a:t>1,053</a:t>
                      </a:r>
                    </a:p>
                  </a:txBody>
                  <a:tcPr marL="9525" marR="9525" marT="9525" marB="0" anchor="ctr">
                    <a:solidFill>
                      <a:srgbClr val="002060"/>
                    </a:solidFill>
                  </a:tcPr>
                </a:tc>
                <a:tc>
                  <a:txBody>
                    <a:bodyPr/>
                    <a:lstStyle/>
                    <a:p>
                      <a:pPr algn="ctr" fontAlgn="ctr"/>
                      <a:r>
                        <a:rPr lang="es-ES" sz="1700" b="1" i="0" u="none" strike="noStrike" dirty="0">
                          <a:solidFill>
                            <a:schemeClr val="bg1"/>
                          </a:solidFill>
                          <a:effectLst/>
                          <a:latin typeface="Calibri"/>
                        </a:rPr>
                        <a:t>1,767</a:t>
                      </a:r>
                    </a:p>
                  </a:txBody>
                  <a:tcPr marL="9525" marR="9525" marT="9525" marB="0" anchor="ctr">
                    <a:solidFill>
                      <a:srgbClr val="002060"/>
                    </a:solidFill>
                  </a:tcPr>
                </a:tc>
                <a:tc>
                  <a:txBody>
                    <a:bodyPr/>
                    <a:lstStyle/>
                    <a:p>
                      <a:pPr algn="ctr" fontAlgn="ctr"/>
                      <a:r>
                        <a:rPr lang="es-ES" sz="1700" b="1" i="0" u="none" strike="noStrike" dirty="0">
                          <a:solidFill>
                            <a:schemeClr val="bg1"/>
                          </a:solidFill>
                          <a:effectLst/>
                          <a:latin typeface="Calibri"/>
                        </a:rPr>
                        <a:t>2,820</a:t>
                      </a:r>
                    </a:p>
                  </a:txBody>
                  <a:tcPr marL="9525" marR="9525" marT="9525" marB="0" anchor="ctr">
                    <a:solidFill>
                      <a:srgbClr val="002060"/>
                    </a:solidFill>
                  </a:tcPr>
                </a:tc>
                <a:extLst>
                  <a:ext uri="{0D108BD9-81ED-4DB2-BD59-A6C34878D82A}">
                    <a16:rowId xmlns:a16="http://schemas.microsoft.com/office/drawing/2014/main" val="10018"/>
                  </a:ext>
                </a:extLst>
              </a:tr>
            </a:tbl>
          </a:graphicData>
        </a:graphic>
      </p:graphicFrame>
      <p:sp>
        <p:nvSpPr>
          <p:cNvPr id="12" name="3 CuadroTexto"/>
          <p:cNvSpPr txBox="1"/>
          <p:nvPr/>
        </p:nvSpPr>
        <p:spPr>
          <a:xfrm>
            <a:off x="1115616" y="1058842"/>
            <a:ext cx="6984776" cy="384721"/>
          </a:xfrm>
          <a:prstGeom prst="rect">
            <a:avLst/>
          </a:prstGeom>
          <a:noFill/>
        </p:spPr>
        <p:txBody>
          <a:bodyPr wrap="square" rtlCol="0">
            <a:spAutoFit/>
          </a:bodyPr>
          <a:lstStyle/>
          <a:p>
            <a:pPr algn="ctr"/>
            <a:r>
              <a:rPr lang="es-MX" sz="1900" b="1" dirty="0">
                <a:solidFill>
                  <a:schemeClr val="accent1">
                    <a:lumMod val="50000"/>
                  </a:schemeClr>
                </a:solidFill>
              </a:rPr>
              <a:t>Disparidad en las obligaciones de transparencia (2/2)</a:t>
            </a:r>
            <a:endParaRPr lang="es-ES" sz="1900" b="1" dirty="0">
              <a:solidFill>
                <a:schemeClr val="accent1">
                  <a:lumMod val="50000"/>
                </a:schemeClr>
              </a:solidFill>
            </a:endParaRPr>
          </a:p>
        </p:txBody>
      </p:sp>
    </p:spTree>
    <p:extLst>
      <p:ext uri="{BB962C8B-B14F-4D97-AF65-F5344CB8AC3E}">
        <p14:creationId xmlns:p14="http://schemas.microsoft.com/office/powerpoint/2010/main" val="257987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88464" y="464023"/>
            <a:ext cx="7200694" cy="668740"/>
          </a:xfrm>
          <a:solidFill>
            <a:srgbClr val="7030A0"/>
          </a:solidFill>
        </p:spPr>
        <p:txBody>
          <a:bodyPr>
            <a:normAutofit/>
          </a:bodyPr>
          <a:lstStyle/>
          <a:p>
            <a:pPr algn="r"/>
            <a:r>
              <a:rPr lang="es-MX" sz="3200" dirty="0">
                <a:solidFill>
                  <a:schemeClr val="bg1"/>
                </a:solidFill>
              </a:rPr>
              <a:t>Información de los sujetos obligados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894" y="194585"/>
            <a:ext cx="1050880" cy="980114"/>
          </a:xfrm>
          <a:prstGeom prst="rect">
            <a:avLst/>
          </a:prstGeom>
        </p:spPr>
      </p:pic>
      <p:sp>
        <p:nvSpPr>
          <p:cNvPr id="16" name="15 CuadroTexto"/>
          <p:cNvSpPr txBox="1"/>
          <p:nvPr/>
        </p:nvSpPr>
        <p:spPr>
          <a:xfrm>
            <a:off x="323528" y="1383136"/>
            <a:ext cx="8297760" cy="1477328"/>
          </a:xfrm>
          <a:prstGeom prst="rect">
            <a:avLst/>
          </a:prstGeom>
          <a:solidFill>
            <a:schemeClr val="bg2"/>
          </a:solidFill>
        </p:spPr>
        <p:txBody>
          <a:bodyPr wrap="square" rtlCol="0">
            <a:spAutoFit/>
          </a:bodyPr>
          <a:lstStyle/>
          <a:p>
            <a:pPr algn="just"/>
            <a:r>
              <a:rPr lang="es-MX" b="1" dirty="0"/>
              <a:t>Artículo 60. </a:t>
            </a:r>
            <a:r>
              <a:rPr lang="es-MX" dirty="0"/>
              <a:t>Las leyes en materia de transparencia y acceso a la información, en el orden federal y en las </a:t>
            </a:r>
            <a:r>
              <a:rPr lang="es-MX" b="1" dirty="0">
                <a:solidFill>
                  <a:srgbClr val="FF0000"/>
                </a:solidFill>
              </a:rPr>
              <a:t>Entidades Federativas</a:t>
            </a:r>
            <a:r>
              <a:rPr lang="es-MX" dirty="0"/>
              <a:t>, </a:t>
            </a:r>
            <a:r>
              <a:rPr lang="es-MX" b="1" dirty="0"/>
              <a:t>establecerán la obligación de los sujetos obligados de</a:t>
            </a:r>
            <a:r>
              <a:rPr lang="es-MX" dirty="0"/>
              <a:t> </a:t>
            </a:r>
            <a:r>
              <a:rPr lang="es-MX" b="1" dirty="0">
                <a:solidFill>
                  <a:srgbClr val="FF0000"/>
                </a:solidFill>
              </a:rPr>
              <a:t>poner a disposición de los particulares la información a que se refiere este Título [el Quinto] </a:t>
            </a:r>
            <a:r>
              <a:rPr lang="es-MX" dirty="0"/>
              <a:t>en los sitios de Internet correspondientes de los sujetos obligados y a través de la Plataforma Nacional</a:t>
            </a:r>
          </a:p>
        </p:txBody>
      </p:sp>
      <p:sp>
        <p:nvSpPr>
          <p:cNvPr id="17" name="16 CuadroTexto"/>
          <p:cNvSpPr txBox="1"/>
          <p:nvPr/>
        </p:nvSpPr>
        <p:spPr>
          <a:xfrm>
            <a:off x="3347864" y="4574193"/>
            <a:ext cx="2304256" cy="523220"/>
          </a:xfrm>
          <a:prstGeom prst="rect">
            <a:avLst/>
          </a:prstGeom>
          <a:noFill/>
        </p:spPr>
        <p:txBody>
          <a:bodyPr wrap="square" rtlCol="0">
            <a:spAutoFit/>
          </a:bodyPr>
          <a:lstStyle/>
          <a:p>
            <a:pPr algn="ctr"/>
            <a:r>
              <a:rPr lang="es-MX" sz="2800" b="1" dirty="0">
                <a:solidFill>
                  <a:schemeClr val="accent1"/>
                </a:solidFill>
              </a:rPr>
              <a:t>Implicaciones</a:t>
            </a:r>
          </a:p>
        </p:txBody>
      </p:sp>
      <p:sp>
        <p:nvSpPr>
          <p:cNvPr id="18" name="17 CuadroTexto"/>
          <p:cNvSpPr txBox="1"/>
          <p:nvPr/>
        </p:nvSpPr>
        <p:spPr>
          <a:xfrm>
            <a:off x="313894" y="5044195"/>
            <a:ext cx="8307394" cy="1061829"/>
          </a:xfrm>
          <a:prstGeom prst="rect">
            <a:avLst/>
          </a:prstGeom>
          <a:solidFill>
            <a:srgbClr val="BF374E"/>
          </a:solidFill>
        </p:spPr>
        <p:txBody>
          <a:bodyPr wrap="square" rtlCol="0">
            <a:spAutoFit/>
          </a:bodyPr>
          <a:lstStyle/>
          <a:p>
            <a:pPr algn="just"/>
            <a:r>
              <a:rPr lang="es-MX" sz="2100" b="1" dirty="0">
                <a:solidFill>
                  <a:schemeClr val="bg1"/>
                </a:solidFill>
              </a:rPr>
              <a:t>Las obligaciones de los artículos 70 al 83 de la LGTAIP serán observadas por los SO de la Federación y las Entidades Federativas en sus correspondientes leyes</a:t>
            </a:r>
          </a:p>
        </p:txBody>
      </p:sp>
      <p:sp>
        <p:nvSpPr>
          <p:cNvPr id="19" name="18 CuadroTexto"/>
          <p:cNvSpPr txBox="1"/>
          <p:nvPr/>
        </p:nvSpPr>
        <p:spPr>
          <a:xfrm>
            <a:off x="323528" y="3025672"/>
            <a:ext cx="8297760" cy="1477328"/>
          </a:xfrm>
          <a:prstGeom prst="rect">
            <a:avLst/>
          </a:prstGeom>
          <a:solidFill>
            <a:schemeClr val="bg2"/>
          </a:solidFill>
        </p:spPr>
        <p:txBody>
          <a:bodyPr wrap="square" rtlCol="0">
            <a:spAutoFit/>
          </a:bodyPr>
          <a:lstStyle/>
          <a:p>
            <a:pPr algn="just"/>
            <a:r>
              <a:rPr lang="es-MX" b="1" dirty="0"/>
              <a:t>Artículo 70. </a:t>
            </a:r>
            <a:r>
              <a:rPr lang="es-MX" dirty="0"/>
              <a:t>En la Ley Federal y de las </a:t>
            </a:r>
            <a:r>
              <a:rPr lang="es-MX" b="1" dirty="0">
                <a:solidFill>
                  <a:srgbClr val="FF0000"/>
                </a:solidFill>
              </a:rPr>
              <a:t>Entidades Federativas </a:t>
            </a:r>
            <a:r>
              <a:rPr lang="es-MX" dirty="0"/>
              <a:t>se contemplará que los sujetos obligados pongan a disposición del público y mantengan actualizada, en los respectivos medios electrónicos, de acuerdo con sus facultades, atribuciones, funciones u objeto social, según corresponda, la información, por lo menos, de los temas, documentos y políticas que a continuación se señalan (48 fracciones): </a:t>
            </a:r>
          </a:p>
        </p:txBody>
      </p:sp>
      <p:sp>
        <p:nvSpPr>
          <p:cNvPr id="4" name="3 Marcador de número de diapositiva"/>
          <p:cNvSpPr>
            <a:spLocks noGrp="1"/>
          </p:cNvSpPr>
          <p:nvPr>
            <p:ph type="sldNum" sz="quarter" idx="12"/>
          </p:nvPr>
        </p:nvSpPr>
        <p:spPr/>
        <p:txBody>
          <a:bodyPr/>
          <a:lstStyle/>
          <a:p>
            <a:fld id="{B22EEE92-B417-4ACB-84B0-576613EB8781}" type="slidenum">
              <a:rPr lang="es-MX" smtClean="0"/>
              <a:t>6</a:t>
            </a:fld>
            <a:endParaRPr lang="es-MX"/>
          </a:p>
        </p:txBody>
      </p:sp>
    </p:spTree>
    <p:extLst>
      <p:ext uri="{BB962C8B-B14F-4D97-AF65-F5344CB8AC3E}">
        <p14:creationId xmlns:p14="http://schemas.microsoft.com/office/powerpoint/2010/main" val="1592899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827899" cy="668740"/>
          </a:xfrm>
          <a:solidFill>
            <a:srgbClr val="7030A0"/>
          </a:solidFill>
        </p:spPr>
        <p:txBody>
          <a:bodyPr>
            <a:normAutofit/>
          </a:bodyPr>
          <a:lstStyle/>
          <a:p>
            <a:pPr algn="r"/>
            <a:r>
              <a:rPr lang="es-MX" sz="3200" dirty="0">
                <a:solidFill>
                  <a:schemeClr val="bg1"/>
                </a:solidFill>
              </a:rPr>
              <a:t>Homologación de la información</a:t>
            </a: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21" y="194585"/>
            <a:ext cx="1405717" cy="1311056"/>
          </a:xfrm>
          <a:prstGeom prst="rect">
            <a:avLst/>
          </a:prstGeom>
        </p:spPr>
      </p:pic>
      <p:sp>
        <p:nvSpPr>
          <p:cNvPr id="25" name="24 CuadroTexto"/>
          <p:cNvSpPr txBox="1"/>
          <p:nvPr/>
        </p:nvSpPr>
        <p:spPr>
          <a:xfrm>
            <a:off x="234104" y="1940098"/>
            <a:ext cx="8640960" cy="1477328"/>
          </a:xfrm>
          <a:prstGeom prst="rect">
            <a:avLst/>
          </a:prstGeom>
          <a:solidFill>
            <a:schemeClr val="bg2"/>
          </a:solidFill>
        </p:spPr>
        <p:txBody>
          <a:bodyPr wrap="square" rtlCol="0">
            <a:spAutoFit/>
          </a:bodyPr>
          <a:lstStyle>
            <a:defPPr>
              <a:defRPr lang="es-MX"/>
            </a:defPPr>
            <a:lvl1pPr>
              <a:defRPr b="1"/>
            </a:lvl1pPr>
          </a:lstStyle>
          <a:p>
            <a:pPr algn="just"/>
            <a:r>
              <a:rPr lang="es-MX" dirty="0"/>
              <a:t>Artículo 61. </a:t>
            </a:r>
            <a:r>
              <a:rPr lang="es-MX" b="0" dirty="0"/>
              <a:t>Los lineamientos técnicos que emita el Sistema Nacional establecerán los formatos de publicación de la información para asegurar que la información sea veraz, confiable, oportuna, congruente, integral, actualizada, accesible, comprensible, verificable.  Estos lineamientos contemplarán la homologación en la presentación de la información a la que hace referencia este Título [el Quinto] por parte de los sujetos obligados</a:t>
            </a:r>
          </a:p>
        </p:txBody>
      </p:sp>
      <p:sp>
        <p:nvSpPr>
          <p:cNvPr id="26" name="25 CuadroTexto"/>
          <p:cNvSpPr txBox="1"/>
          <p:nvPr/>
        </p:nvSpPr>
        <p:spPr>
          <a:xfrm>
            <a:off x="3398836" y="3622366"/>
            <a:ext cx="2304256" cy="523220"/>
          </a:xfrm>
          <a:prstGeom prst="rect">
            <a:avLst/>
          </a:prstGeom>
          <a:noFill/>
        </p:spPr>
        <p:txBody>
          <a:bodyPr wrap="square" rtlCol="0">
            <a:spAutoFit/>
          </a:bodyPr>
          <a:lstStyle/>
          <a:p>
            <a:pPr algn="ctr"/>
            <a:r>
              <a:rPr lang="es-MX" sz="2800" b="1" dirty="0">
                <a:solidFill>
                  <a:schemeClr val="accent1"/>
                </a:solidFill>
              </a:rPr>
              <a:t>Implicaciones</a:t>
            </a:r>
          </a:p>
        </p:txBody>
      </p:sp>
      <p:sp>
        <p:nvSpPr>
          <p:cNvPr id="27" name="26 CuadroTexto"/>
          <p:cNvSpPr txBox="1"/>
          <p:nvPr/>
        </p:nvSpPr>
        <p:spPr>
          <a:xfrm>
            <a:off x="364866" y="4283432"/>
            <a:ext cx="8510198" cy="1708160"/>
          </a:xfrm>
          <a:prstGeom prst="rect">
            <a:avLst/>
          </a:prstGeom>
          <a:solidFill>
            <a:srgbClr val="BF374E"/>
          </a:solidFill>
        </p:spPr>
        <p:txBody>
          <a:bodyPr wrap="square" rtlCol="0">
            <a:spAutoFit/>
          </a:bodyPr>
          <a:lstStyle/>
          <a:p>
            <a:pPr algn="just"/>
            <a:r>
              <a:rPr lang="es-MX" sz="2100" b="1" dirty="0">
                <a:solidFill>
                  <a:schemeClr val="bg1"/>
                </a:solidFill>
              </a:rPr>
              <a:t>Los Lineamientos Técnicos que regularán la información que se difunda en la PNT por los SO, prescribirán los elementos necesarios para asegurar altos estándares de calidad en todos los rubros del catálogo prescrito en el Título Quinto de la LGTAIP, así como su homologación en los ámbitos federal, estatal y municipal.</a:t>
            </a:r>
          </a:p>
        </p:txBody>
      </p:sp>
      <p:sp>
        <p:nvSpPr>
          <p:cNvPr id="4" name="3 Marcador de número de diapositiva"/>
          <p:cNvSpPr>
            <a:spLocks noGrp="1"/>
          </p:cNvSpPr>
          <p:nvPr>
            <p:ph type="sldNum" sz="quarter" idx="12"/>
          </p:nvPr>
        </p:nvSpPr>
        <p:spPr/>
        <p:txBody>
          <a:bodyPr/>
          <a:lstStyle/>
          <a:p>
            <a:fld id="{B22EEE92-B417-4ACB-84B0-576613EB8781}" type="slidenum">
              <a:rPr lang="es-MX" smtClean="0"/>
              <a:t>7</a:t>
            </a:fld>
            <a:endParaRPr lang="es-MX"/>
          </a:p>
        </p:txBody>
      </p:sp>
    </p:spTree>
    <p:extLst>
      <p:ext uri="{BB962C8B-B14F-4D97-AF65-F5344CB8AC3E}">
        <p14:creationId xmlns:p14="http://schemas.microsoft.com/office/powerpoint/2010/main" val="1540112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827899" cy="668740"/>
          </a:xfrm>
          <a:solidFill>
            <a:srgbClr val="7030A0"/>
          </a:solidFill>
        </p:spPr>
        <p:txBody>
          <a:bodyPr>
            <a:normAutofit/>
          </a:bodyPr>
          <a:lstStyle/>
          <a:p>
            <a:pPr algn="r"/>
            <a:r>
              <a:rPr lang="es-MX" sz="3200" dirty="0">
                <a:solidFill>
                  <a:schemeClr val="bg1"/>
                </a:solidFill>
              </a:rPr>
              <a:t>Fusión de lineamientos de Indicadores </a:t>
            </a: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84" y="194585"/>
            <a:ext cx="1245572" cy="1161695"/>
          </a:xfrm>
          <a:prstGeom prst="rect">
            <a:avLst/>
          </a:prstGeom>
        </p:spPr>
      </p:pic>
      <p:sp>
        <p:nvSpPr>
          <p:cNvPr id="25" name="24 CuadroTexto"/>
          <p:cNvSpPr txBox="1"/>
          <p:nvPr/>
        </p:nvSpPr>
        <p:spPr>
          <a:xfrm>
            <a:off x="364866" y="1484784"/>
            <a:ext cx="8510198" cy="1723549"/>
          </a:xfrm>
          <a:prstGeom prst="rect">
            <a:avLst/>
          </a:prstGeom>
          <a:solidFill>
            <a:schemeClr val="bg2"/>
          </a:solidFill>
        </p:spPr>
        <p:txBody>
          <a:bodyPr wrap="square" rtlCol="0">
            <a:spAutoFit/>
          </a:bodyPr>
          <a:lstStyle>
            <a:defPPr>
              <a:defRPr lang="es-MX"/>
            </a:defPPr>
            <a:lvl1pPr>
              <a:defRPr b="1"/>
            </a:lvl1pPr>
          </a:lstStyle>
          <a:p>
            <a:r>
              <a:rPr lang="es-MX" dirty="0"/>
              <a:t>Artículo 31. </a:t>
            </a:r>
            <a:r>
              <a:rPr lang="es-MX" b="0" dirty="0"/>
              <a:t>El Sistema Nacional tiene como funciones</a:t>
            </a:r>
          </a:p>
          <a:p>
            <a:endParaRPr lang="es-MX" sz="800" dirty="0"/>
          </a:p>
          <a:p>
            <a:pPr marL="442913" indent="-442913"/>
            <a:r>
              <a:rPr lang="es-MX" b="0" dirty="0"/>
              <a:t>	(…)</a:t>
            </a:r>
          </a:p>
          <a:p>
            <a:pPr marL="720725" lvl="1" indent="-263525"/>
            <a:endParaRPr lang="es-MX" sz="800" b="0" dirty="0"/>
          </a:p>
          <a:p>
            <a:pPr marL="720725" lvl="1" indent="-263525" algn="just"/>
            <a:r>
              <a:rPr lang="es-MX" b="0" dirty="0"/>
              <a:t>IV. Establecer los criterios para la publicación de los indicadores  que permitan a los sujetos obligados rendir cuentas del cumplimiento de sus objetivos y resultados obtenidos</a:t>
            </a:r>
          </a:p>
        </p:txBody>
      </p:sp>
      <p:sp>
        <p:nvSpPr>
          <p:cNvPr id="26" name="25 CuadroTexto"/>
          <p:cNvSpPr txBox="1"/>
          <p:nvPr/>
        </p:nvSpPr>
        <p:spPr>
          <a:xfrm>
            <a:off x="3398836" y="3501008"/>
            <a:ext cx="2304256" cy="523220"/>
          </a:xfrm>
          <a:prstGeom prst="rect">
            <a:avLst/>
          </a:prstGeom>
          <a:noFill/>
        </p:spPr>
        <p:txBody>
          <a:bodyPr wrap="square" rtlCol="0">
            <a:spAutoFit/>
          </a:bodyPr>
          <a:lstStyle/>
          <a:p>
            <a:pPr algn="ctr"/>
            <a:r>
              <a:rPr lang="es-MX" sz="2800" b="1" dirty="0">
                <a:solidFill>
                  <a:schemeClr val="accent1"/>
                </a:solidFill>
              </a:rPr>
              <a:t>Implicaciones</a:t>
            </a:r>
          </a:p>
        </p:txBody>
      </p:sp>
      <p:sp>
        <p:nvSpPr>
          <p:cNvPr id="27" name="26 CuadroTexto"/>
          <p:cNvSpPr txBox="1"/>
          <p:nvPr/>
        </p:nvSpPr>
        <p:spPr>
          <a:xfrm>
            <a:off x="364866" y="4162074"/>
            <a:ext cx="8510198" cy="1708160"/>
          </a:xfrm>
          <a:prstGeom prst="rect">
            <a:avLst/>
          </a:prstGeom>
          <a:solidFill>
            <a:srgbClr val="BF374E"/>
          </a:solidFill>
        </p:spPr>
        <p:txBody>
          <a:bodyPr wrap="square" rtlCol="0">
            <a:spAutoFit/>
          </a:bodyPr>
          <a:lstStyle/>
          <a:p>
            <a:pPr algn="just"/>
            <a:r>
              <a:rPr lang="es-MX" sz="2100" b="1" dirty="0">
                <a:solidFill>
                  <a:schemeClr val="bg1"/>
                </a:solidFill>
              </a:rPr>
              <a:t>Estos indicadores tienen una equivalencia directa con lo establecido en el artículo 70, fracción VI, que señala: </a:t>
            </a:r>
            <a:r>
              <a:rPr lang="es-MX" sz="2100" dirty="0">
                <a:solidFill>
                  <a:schemeClr val="bg1"/>
                </a:solidFill>
              </a:rPr>
              <a:t>“Los indicadores que permitan rendir cuenta de sus objetivos y resultados”, </a:t>
            </a:r>
            <a:r>
              <a:rPr lang="es-MX" sz="2100" b="1" dirty="0">
                <a:solidFill>
                  <a:schemeClr val="bg1"/>
                </a:solidFill>
              </a:rPr>
              <a:t>por lo que se decidió fusionarlos, a fin de garantizar su integralidad y la simplificación de fórmulas para su implementación. </a:t>
            </a:r>
          </a:p>
        </p:txBody>
      </p:sp>
      <p:sp>
        <p:nvSpPr>
          <p:cNvPr id="4" name="3 Marcador de número de diapositiva"/>
          <p:cNvSpPr>
            <a:spLocks noGrp="1"/>
          </p:cNvSpPr>
          <p:nvPr>
            <p:ph type="sldNum" sz="quarter" idx="12"/>
          </p:nvPr>
        </p:nvSpPr>
        <p:spPr/>
        <p:txBody>
          <a:bodyPr/>
          <a:lstStyle/>
          <a:p>
            <a:fld id="{B22EEE92-B417-4ACB-84B0-576613EB8781}" type="slidenum">
              <a:rPr lang="es-MX" smtClean="0"/>
              <a:t>8</a:t>
            </a:fld>
            <a:endParaRPr lang="es-MX"/>
          </a:p>
        </p:txBody>
      </p:sp>
    </p:spTree>
    <p:extLst>
      <p:ext uri="{BB962C8B-B14F-4D97-AF65-F5344CB8AC3E}">
        <p14:creationId xmlns:p14="http://schemas.microsoft.com/office/powerpoint/2010/main" val="156523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65081" y="332656"/>
            <a:ext cx="7399407" cy="668740"/>
          </a:xfrm>
          <a:solidFill>
            <a:srgbClr val="7030A0"/>
          </a:solidFill>
        </p:spPr>
        <p:txBody>
          <a:bodyPr>
            <a:normAutofit fontScale="90000"/>
          </a:bodyPr>
          <a:lstStyle/>
          <a:p>
            <a:pPr algn="r"/>
            <a:r>
              <a:rPr lang="es-MX" sz="3200" dirty="0">
                <a:solidFill>
                  <a:schemeClr val="bg1"/>
                </a:solidFill>
              </a:rPr>
              <a:t>Homologación y estandarización de información </a:t>
            </a: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84" y="194585"/>
            <a:ext cx="1245572" cy="1161695"/>
          </a:xfrm>
          <a:prstGeom prst="rect">
            <a:avLst/>
          </a:prstGeom>
        </p:spPr>
      </p:pic>
      <p:sp>
        <p:nvSpPr>
          <p:cNvPr id="25" name="24 CuadroTexto"/>
          <p:cNvSpPr txBox="1"/>
          <p:nvPr/>
        </p:nvSpPr>
        <p:spPr>
          <a:xfrm>
            <a:off x="364866" y="1484784"/>
            <a:ext cx="8510198" cy="2585323"/>
          </a:xfrm>
          <a:prstGeom prst="rect">
            <a:avLst/>
          </a:prstGeom>
          <a:solidFill>
            <a:schemeClr val="bg2"/>
          </a:solidFill>
        </p:spPr>
        <p:txBody>
          <a:bodyPr wrap="square" rtlCol="0">
            <a:spAutoFit/>
          </a:bodyPr>
          <a:lstStyle>
            <a:defPPr>
              <a:defRPr lang="es-MX"/>
            </a:defPPr>
            <a:lvl1pPr>
              <a:defRPr b="1"/>
            </a:lvl1pPr>
          </a:lstStyle>
          <a:p>
            <a:pPr algn="just"/>
            <a:r>
              <a:rPr lang="es-MX" dirty="0"/>
              <a:t>Artículo 65. </a:t>
            </a:r>
            <a:r>
              <a:rPr lang="es-MX" b="0" dirty="0"/>
              <a:t>Los Organismos garantes y los sujetos obligados establecerán las medidas que faciliten el acceso y búsqueda de la información para personas con discapacidad y se procurará que la información publicada sea accesible de manera focalizada a personas que hablen alguna lengua indígena. </a:t>
            </a:r>
          </a:p>
          <a:p>
            <a:pPr algn="just"/>
            <a:r>
              <a:rPr lang="es-MX" b="0" dirty="0"/>
              <a:t>Por lo que, por sí mismos o a través del Sistema Nacional, deberán promover y desarrollar de forma progresiva, políticas y programas tendientes a garantizar la accesibilidad de la información en la máxima medida posible. </a:t>
            </a:r>
          </a:p>
          <a:p>
            <a:pPr algn="just"/>
            <a:r>
              <a:rPr lang="es-MX" dirty="0"/>
              <a:t>Se promoverá la homogeneidad y la estandarización de la información, a través de la emisión de lineamientos y de formatos por parte del Sistema Nacional. </a:t>
            </a:r>
          </a:p>
        </p:txBody>
      </p:sp>
      <p:sp>
        <p:nvSpPr>
          <p:cNvPr id="26" name="25 CuadroTexto"/>
          <p:cNvSpPr txBox="1"/>
          <p:nvPr/>
        </p:nvSpPr>
        <p:spPr>
          <a:xfrm>
            <a:off x="3398836" y="4077072"/>
            <a:ext cx="2304256" cy="523220"/>
          </a:xfrm>
          <a:prstGeom prst="rect">
            <a:avLst/>
          </a:prstGeom>
          <a:noFill/>
        </p:spPr>
        <p:txBody>
          <a:bodyPr wrap="square" rtlCol="0">
            <a:spAutoFit/>
          </a:bodyPr>
          <a:lstStyle/>
          <a:p>
            <a:pPr algn="ctr"/>
            <a:r>
              <a:rPr lang="es-MX" sz="2800" b="1" dirty="0">
                <a:solidFill>
                  <a:schemeClr val="accent1"/>
                </a:solidFill>
              </a:rPr>
              <a:t>Implicaciones</a:t>
            </a:r>
          </a:p>
        </p:txBody>
      </p:sp>
      <p:sp>
        <p:nvSpPr>
          <p:cNvPr id="27" name="26 CuadroTexto"/>
          <p:cNvSpPr txBox="1"/>
          <p:nvPr/>
        </p:nvSpPr>
        <p:spPr>
          <a:xfrm>
            <a:off x="364866" y="4653136"/>
            <a:ext cx="8510198" cy="2031325"/>
          </a:xfrm>
          <a:prstGeom prst="rect">
            <a:avLst/>
          </a:prstGeom>
          <a:solidFill>
            <a:srgbClr val="BF374E"/>
          </a:solidFill>
        </p:spPr>
        <p:txBody>
          <a:bodyPr wrap="square" rtlCol="0">
            <a:spAutoFit/>
          </a:bodyPr>
          <a:lstStyle/>
          <a:p>
            <a:pPr algn="just"/>
            <a:r>
              <a:rPr lang="es-MX" sz="2100" b="1" dirty="0">
                <a:solidFill>
                  <a:schemeClr val="bg1"/>
                </a:solidFill>
              </a:rPr>
              <a:t>Los Lineamientos Técnicos deben contener los elementos necesarios para que la información que publiciten los SO sea homogénea y estandarizada, para lo cual se prevé el uso de FORMATOS. Dicho de otra manera, esto implica tomar la previsiones para generar bases de datos estructuradas en la PNT, las cuales permitirán la explotación y los cruces de información entre los SO del país.</a:t>
            </a:r>
          </a:p>
        </p:txBody>
      </p:sp>
      <p:sp>
        <p:nvSpPr>
          <p:cNvPr id="4" name="3 Marcador de número de diapositiva"/>
          <p:cNvSpPr>
            <a:spLocks noGrp="1"/>
          </p:cNvSpPr>
          <p:nvPr>
            <p:ph type="sldNum" sz="quarter" idx="12"/>
          </p:nvPr>
        </p:nvSpPr>
        <p:spPr/>
        <p:txBody>
          <a:bodyPr/>
          <a:lstStyle/>
          <a:p>
            <a:fld id="{B22EEE92-B417-4ACB-84B0-576613EB8781}" type="slidenum">
              <a:rPr lang="es-MX" smtClean="0"/>
              <a:t>9</a:t>
            </a:fld>
            <a:endParaRPr lang="es-MX"/>
          </a:p>
        </p:txBody>
      </p:sp>
    </p:spTree>
    <p:extLst>
      <p:ext uri="{BB962C8B-B14F-4D97-AF65-F5344CB8AC3E}">
        <p14:creationId xmlns:p14="http://schemas.microsoft.com/office/powerpoint/2010/main" val="1215543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709688"/>
          </a:xfrm>
          <a:solidFill>
            <a:srgbClr val="7030A0"/>
          </a:solidFill>
        </p:spPr>
        <p:txBody>
          <a:bodyPr>
            <a:normAutofit/>
          </a:bodyPr>
          <a:lstStyle/>
          <a:p>
            <a:pPr algn="r"/>
            <a:r>
              <a:rPr lang="es-MX" sz="2900" dirty="0">
                <a:solidFill>
                  <a:schemeClr val="bg1"/>
                </a:solidFill>
              </a:rPr>
              <a:t>Lineamientos conjuntos</a:t>
            </a:r>
          </a:p>
        </p:txBody>
      </p:sp>
      <p:sp>
        <p:nvSpPr>
          <p:cNvPr id="6" name="5 Rectángulo"/>
          <p:cNvSpPr/>
          <p:nvPr/>
        </p:nvSpPr>
        <p:spPr>
          <a:xfrm>
            <a:off x="323528" y="1196752"/>
            <a:ext cx="8481929" cy="5478423"/>
          </a:xfrm>
          <a:prstGeom prst="rect">
            <a:avLst/>
          </a:prstGeom>
        </p:spPr>
        <p:txBody>
          <a:bodyPr wrap="square">
            <a:spAutoFit/>
          </a:bodyPr>
          <a:lstStyle/>
          <a:p>
            <a:pPr marL="342900" indent="-342900" algn="just" fontAlgn="base" hangingPunct="0">
              <a:lnSpc>
                <a:spcPts val="2800"/>
              </a:lnSpc>
              <a:buFont typeface="Arial" panose="020B0604020202020204" pitchFamily="34" charset="0"/>
              <a:buChar char="•"/>
            </a:pPr>
            <a:r>
              <a:rPr lang="es-MX" sz="2000" b="1" dirty="0"/>
              <a:t>Se propone la fusión de los</a:t>
            </a:r>
            <a:r>
              <a:rPr lang="es-MX" sz="2000" dirty="0"/>
              <a:t> </a:t>
            </a:r>
            <a:r>
              <a:rPr lang="es-MX" sz="2000" i="1" dirty="0"/>
              <a:t>Lineamientos Técnicos Generales para la publicación, homologación y estandarización de la información de las obligaciones establecidas en el Título Quinto y en la fracción IV del artículo 31 de la Ley General de Transparencia y Acceso a la Información Pública, que deben de difundir los sujetos obligados en los portales de Internet y en la Plataforma Nacional de Transparencia </a:t>
            </a:r>
            <a:r>
              <a:rPr lang="es-MX" sz="2000" b="1" dirty="0"/>
              <a:t>con las disposiciones de los siguientes artículos: </a:t>
            </a:r>
          </a:p>
          <a:p>
            <a:pPr marL="800100" lvl="1" indent="-342900" algn="just" fontAlgn="base" hangingPunct="0">
              <a:lnSpc>
                <a:spcPts val="2800"/>
              </a:lnSpc>
              <a:buFont typeface="Wingdings" panose="05000000000000000000" pitchFamily="2" charset="2"/>
              <a:buChar char="v"/>
            </a:pPr>
            <a:r>
              <a:rPr lang="es-MX" sz="2000" dirty="0"/>
              <a:t>Artículo 31, fracción IV: Indicadores de gestión</a:t>
            </a:r>
          </a:p>
          <a:p>
            <a:pPr marL="800100" lvl="1" indent="-342900" algn="just" fontAlgn="base" hangingPunct="0">
              <a:lnSpc>
                <a:spcPts val="2800"/>
              </a:lnSpc>
              <a:buFont typeface="Wingdings" panose="05000000000000000000" pitchFamily="2" charset="2"/>
              <a:buChar char="v"/>
            </a:pPr>
            <a:r>
              <a:rPr lang="es-MX" sz="2000" dirty="0"/>
              <a:t>Artículo 61: formatos para asegurar que la información sea veraz, confiable, oportuna, congruente, integral, actualizada, accesible, comprensible, verificable</a:t>
            </a:r>
          </a:p>
          <a:p>
            <a:pPr marL="800100" lvl="1" indent="-342900" algn="just" fontAlgn="base" hangingPunct="0">
              <a:lnSpc>
                <a:spcPts val="2800"/>
              </a:lnSpc>
              <a:buFont typeface="Wingdings" panose="05000000000000000000" pitchFamily="2" charset="2"/>
              <a:buChar char="v"/>
            </a:pPr>
            <a:r>
              <a:rPr lang="es-MX" sz="2000" dirty="0"/>
              <a:t> Artículo 65: Homogeneidad y estandarización de la información</a:t>
            </a:r>
          </a:p>
          <a:p>
            <a:pPr marL="342900" indent="-342900" algn="just" fontAlgn="base" hangingPunct="0">
              <a:lnSpc>
                <a:spcPts val="2800"/>
              </a:lnSpc>
              <a:buFont typeface="Arial" panose="020B0604020202020204" pitchFamily="34" charset="0"/>
              <a:buChar char="•"/>
            </a:pPr>
            <a:r>
              <a:rPr lang="es-MX" sz="2000" dirty="0"/>
              <a:t>Los lineamientos de la</a:t>
            </a:r>
            <a:r>
              <a:rPr lang="es-MX" sz="2000" b="1" dirty="0"/>
              <a:t> </a:t>
            </a:r>
            <a:r>
              <a:rPr lang="es-MX" sz="2000" i="1" dirty="0"/>
              <a:t>fracción XLVIII (información que sea de utilidad o se considere relevante) del artículo 70, </a:t>
            </a:r>
            <a:r>
              <a:rPr lang="es-MX" sz="2000" b="1" dirty="0"/>
              <a:t>son armónicos con</a:t>
            </a:r>
            <a:r>
              <a:rPr lang="es-MX" sz="2000" dirty="0"/>
              <a:t> </a:t>
            </a:r>
            <a:r>
              <a:rPr lang="es-MX" sz="2000" i="1" dirty="0"/>
              <a:t>Lineamientos para determinar los catálogos y publicación de información de interés público. </a:t>
            </a:r>
            <a:endParaRPr lang="es-MX" sz="1000" i="1"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3" name="2 Marcador de número de diapositiva"/>
          <p:cNvSpPr>
            <a:spLocks noGrp="1"/>
          </p:cNvSpPr>
          <p:nvPr>
            <p:ph type="sldNum" sz="quarter" idx="12"/>
          </p:nvPr>
        </p:nvSpPr>
        <p:spPr/>
        <p:txBody>
          <a:bodyPr/>
          <a:lstStyle/>
          <a:p>
            <a:fld id="{B22EEE92-B417-4ACB-84B0-576613EB8781}" type="slidenum">
              <a:rPr lang="es-MX" smtClean="0"/>
              <a:t>10</a:t>
            </a:fld>
            <a:endParaRPr lang="es-MX"/>
          </a:p>
        </p:txBody>
      </p:sp>
    </p:spTree>
    <p:extLst>
      <p:ext uri="{BB962C8B-B14F-4D97-AF65-F5344CB8AC3E}">
        <p14:creationId xmlns:p14="http://schemas.microsoft.com/office/powerpoint/2010/main" val="2599102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1" y="260648"/>
            <a:ext cx="6840759" cy="668740"/>
          </a:xfrm>
          <a:solidFill>
            <a:srgbClr val="7030A0"/>
          </a:solidFill>
        </p:spPr>
        <p:txBody>
          <a:bodyPr>
            <a:normAutofit/>
          </a:bodyPr>
          <a:lstStyle/>
          <a:p>
            <a:pPr algn="r"/>
            <a:r>
              <a:rPr lang="es-MX" sz="3200" dirty="0">
                <a:solidFill>
                  <a:schemeClr val="bg1"/>
                </a:solidFill>
              </a:rPr>
              <a:t>Lineamientos Técnicos : Elementos</a:t>
            </a:r>
          </a:p>
        </p:txBody>
      </p:sp>
      <p:sp>
        <p:nvSpPr>
          <p:cNvPr id="8" name="7 Rectángulo"/>
          <p:cNvSpPr/>
          <p:nvPr/>
        </p:nvSpPr>
        <p:spPr>
          <a:xfrm>
            <a:off x="35496" y="1124744"/>
            <a:ext cx="5040560" cy="5816977"/>
          </a:xfrm>
          <a:prstGeom prst="rect">
            <a:avLst/>
          </a:prstGeom>
        </p:spPr>
        <p:txBody>
          <a:bodyPr wrap="square">
            <a:spAutoFit/>
          </a:bodyPr>
          <a:lstStyle/>
          <a:p>
            <a:pPr marL="177800" lvl="1" algn="just"/>
            <a:r>
              <a:rPr lang="es-MX" sz="2000" dirty="0"/>
              <a:t>Los Lineamientos constituyen una herramienta que hace posible atender los propósitos de la </a:t>
            </a:r>
            <a:r>
              <a:rPr lang="es-MX" sz="2000" dirty="0" err="1"/>
              <a:t>LGTAIP</a:t>
            </a:r>
            <a:r>
              <a:rPr lang="es-MX" sz="2000" dirty="0"/>
              <a:t> en materia de las obligaciones del Título Quinto</a:t>
            </a:r>
          </a:p>
          <a:p>
            <a:pPr marL="450850" lvl="1" indent="-273050" algn="just">
              <a:buFont typeface="Arial" panose="020B0604020202020204" pitchFamily="34" charset="0"/>
              <a:buChar char="•"/>
            </a:pPr>
            <a:endParaRPr lang="es-MX" sz="800" dirty="0"/>
          </a:p>
          <a:p>
            <a:pPr marL="450850" lvl="1" indent="-273050" algn="just">
              <a:buFont typeface="Arial" panose="020B0604020202020204" pitchFamily="34" charset="0"/>
              <a:buChar char="•"/>
            </a:pPr>
            <a:r>
              <a:rPr lang="es-MX" sz="2000" dirty="0"/>
              <a:t>Establece </a:t>
            </a:r>
            <a:r>
              <a:rPr lang="es-MX" sz="2000" b="1" dirty="0"/>
              <a:t>políticas y criterios </a:t>
            </a:r>
            <a:r>
              <a:rPr lang="es-MX" sz="2000" dirty="0"/>
              <a:t>para el catálogo de información del Título Quinto de la </a:t>
            </a:r>
            <a:r>
              <a:rPr lang="es-MX" sz="2000" dirty="0" err="1"/>
              <a:t>LGTAIP</a:t>
            </a:r>
            <a:endParaRPr lang="es-MX" sz="2000" dirty="0"/>
          </a:p>
          <a:p>
            <a:pPr marL="450850" lvl="1" indent="-273050" algn="just">
              <a:buFont typeface="Arial" panose="020B0604020202020204" pitchFamily="34" charset="0"/>
              <a:buChar char="•"/>
            </a:pPr>
            <a:endParaRPr lang="es-MX" sz="800" dirty="0"/>
          </a:p>
          <a:p>
            <a:pPr marL="450850" lvl="1" indent="-273050" algn="just">
              <a:buFont typeface="Arial" panose="020B0604020202020204" pitchFamily="34" charset="0"/>
              <a:buChar char="•"/>
            </a:pPr>
            <a:r>
              <a:rPr lang="es-MX" sz="2000" dirty="0"/>
              <a:t>Define la </a:t>
            </a:r>
            <a:r>
              <a:rPr lang="es-MX" sz="2000" b="1" dirty="0"/>
              <a:t>estructura de los formatos </a:t>
            </a:r>
            <a:r>
              <a:rPr lang="es-MX" sz="2000" dirty="0"/>
              <a:t>mediante los que se subirá la información en la </a:t>
            </a:r>
            <a:r>
              <a:rPr lang="es-MX" sz="2000" dirty="0" err="1"/>
              <a:t>PNT</a:t>
            </a:r>
            <a:endParaRPr lang="es-MX" sz="2000" dirty="0"/>
          </a:p>
          <a:p>
            <a:pPr marL="450850" lvl="1" indent="-273050" algn="just">
              <a:buFont typeface="Arial" panose="020B0604020202020204" pitchFamily="34" charset="0"/>
              <a:buChar char="•"/>
            </a:pPr>
            <a:endParaRPr lang="es-MX" sz="800" dirty="0"/>
          </a:p>
          <a:p>
            <a:pPr marL="450850" lvl="1" indent="-273050" algn="just">
              <a:buFont typeface="Arial" panose="020B0604020202020204" pitchFamily="34" charset="0"/>
              <a:buChar char="•"/>
            </a:pPr>
            <a:r>
              <a:rPr lang="es-MX" sz="2000" b="1" dirty="0"/>
              <a:t>Tablas de actualización y conservación </a:t>
            </a:r>
            <a:r>
              <a:rPr lang="es-MX" sz="2000" dirty="0"/>
              <a:t>de la Información Pública de Oficio</a:t>
            </a:r>
          </a:p>
          <a:p>
            <a:pPr marL="450850" lvl="1" indent="-273050" algn="just">
              <a:buFont typeface="Arial" panose="020B0604020202020204" pitchFamily="34" charset="0"/>
              <a:buChar char="•"/>
            </a:pPr>
            <a:endParaRPr lang="es-MX" sz="800" dirty="0"/>
          </a:p>
          <a:p>
            <a:pPr marL="450850" lvl="1" indent="-273050" algn="just">
              <a:buFont typeface="Arial" panose="020B0604020202020204" pitchFamily="34" charset="0"/>
              <a:buChar char="•"/>
            </a:pPr>
            <a:r>
              <a:rPr lang="es-MX" sz="2000" dirty="0"/>
              <a:t>Plantea bases para construir </a:t>
            </a:r>
            <a:r>
              <a:rPr lang="es-MX" sz="2000" b="1" dirty="0"/>
              <a:t>Tablas de aplicabilidad</a:t>
            </a:r>
          </a:p>
          <a:p>
            <a:pPr marL="450850" lvl="1" indent="-273050" algn="just">
              <a:buFont typeface="Arial" panose="020B0604020202020204" pitchFamily="34" charset="0"/>
              <a:buChar char="•"/>
            </a:pPr>
            <a:r>
              <a:rPr lang="es-MX" sz="2000" dirty="0"/>
              <a:t>Brinda </a:t>
            </a:r>
            <a:r>
              <a:rPr lang="es-MX" sz="2000" b="1" dirty="0"/>
              <a:t>glosarios </a:t>
            </a:r>
            <a:r>
              <a:rPr lang="es-MX" sz="2000" dirty="0"/>
              <a:t>y </a:t>
            </a:r>
            <a:r>
              <a:rPr lang="es-MX" sz="2000" b="1" dirty="0"/>
              <a:t>manuales para construir indicadores </a:t>
            </a:r>
            <a:r>
              <a:rPr lang="es-MX" sz="2000" dirty="0"/>
              <a:t>(en caso de necesitarse)</a:t>
            </a:r>
            <a:endParaRPr lang="es-MX" sz="2000" b="1"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1"/>
            <a:ext cx="1096888" cy="1023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0890" y="1700808"/>
            <a:ext cx="3641590" cy="4722549"/>
          </a:xfrm>
          <a:prstGeom prst="rect">
            <a:avLst/>
          </a:prstGeom>
          <a:effectLst>
            <a:outerShdw blurRad="76200" dir="18900000" sy="23000" kx="-1200000" algn="bl" rotWithShape="0">
              <a:prstClr val="black">
                <a:alpha val="20000"/>
              </a:prstClr>
            </a:outerShdw>
          </a:effectLst>
          <a:scene3d>
            <a:camera prst="orthographicFront">
              <a:rot lat="597694" lon="2047171" rev="21295385"/>
            </a:camera>
            <a:lightRig rig="chilly" dir="t">
              <a:rot lat="0" lon="0" rev="4200000"/>
            </a:lightRig>
          </a:scene3d>
          <a:sp3d z="107950" extrusionH="330200" prstMaterial="metal">
            <a:bevelT prst="slope"/>
            <a:bevelB w="165100" prst="coolSlant"/>
          </a:sp3d>
        </p:spPr>
      </p:pic>
      <p:sp>
        <p:nvSpPr>
          <p:cNvPr id="5" name="4 Marcador de número de diapositiva"/>
          <p:cNvSpPr>
            <a:spLocks noGrp="1"/>
          </p:cNvSpPr>
          <p:nvPr>
            <p:ph type="sldNum" sz="quarter" idx="12"/>
          </p:nvPr>
        </p:nvSpPr>
        <p:spPr/>
        <p:txBody>
          <a:bodyPr/>
          <a:lstStyle/>
          <a:p>
            <a:fld id="{B22EEE92-B417-4ACB-84B0-576613EB8781}" type="slidenum">
              <a:rPr lang="es-MX" smtClean="0"/>
              <a:t>11</a:t>
            </a:fld>
            <a:endParaRPr lang="es-MX"/>
          </a:p>
        </p:txBody>
      </p:sp>
    </p:spTree>
    <p:extLst>
      <p:ext uri="{BB962C8B-B14F-4D97-AF65-F5344CB8AC3E}">
        <p14:creationId xmlns:p14="http://schemas.microsoft.com/office/powerpoint/2010/main" val="135565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(1/4)</a:t>
            </a:r>
          </a:p>
        </p:txBody>
      </p:sp>
      <p:sp>
        <p:nvSpPr>
          <p:cNvPr id="8" name="7 Rectángulo"/>
          <p:cNvSpPr/>
          <p:nvPr/>
        </p:nvSpPr>
        <p:spPr>
          <a:xfrm>
            <a:off x="395536" y="1902311"/>
            <a:ext cx="8280920" cy="2246769"/>
          </a:xfrm>
          <a:prstGeom prst="rect">
            <a:avLst/>
          </a:prstGeom>
        </p:spPr>
        <p:txBody>
          <a:bodyPr wrap="square">
            <a:spAutoFit/>
          </a:bodyPr>
          <a:lstStyle/>
          <a:p>
            <a:pPr lvl="0" algn="just"/>
            <a:r>
              <a:rPr lang="es-MX" sz="2000" dirty="0"/>
              <a:t>El documento </a:t>
            </a:r>
            <a:r>
              <a:rPr lang="es-MX" sz="2000" b="1" dirty="0"/>
              <a:t>Lineamientos Técnicos Generales para la publicación, homologación y estandarización de la información de las obligaciones establecidas en el Título Quinto y en la fracción IV del artículo 31 de la Ley General de Transparencia y Acceso a la Información Pública, que deben de difundir los sujetos obligados en los portales de Internet y en la Plataforma Nacional de Transparencia</a:t>
            </a:r>
            <a:r>
              <a:rPr lang="es-MX" sz="2000" i="1" dirty="0"/>
              <a:t>, </a:t>
            </a:r>
            <a:r>
              <a:rPr lang="es-MX" sz="2000" dirty="0"/>
              <a:t>tiene la siguiente estructura;</a:t>
            </a:r>
          </a:p>
          <a:p>
            <a:pPr lvl="0"/>
            <a:endParaRPr lang="es-MX" sz="1200" dirty="0"/>
          </a:p>
          <a:p>
            <a:pPr lvl="1" algn="just"/>
            <a:endParaRPr lang="es-MX" sz="8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096888" cy="1023024"/>
          </a:xfrm>
          <a:prstGeom prst="rect">
            <a:avLst/>
          </a:prstGeom>
        </p:spPr>
      </p:pic>
      <p:pic>
        <p:nvPicPr>
          <p:cNvPr id="1026" name="Picture 2" descr="Resultado de imagen para regula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4149080"/>
            <a:ext cx="2628900" cy="174307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35496" y="4005064"/>
            <a:ext cx="5472607" cy="2215991"/>
          </a:xfrm>
          <a:prstGeom prst="rect">
            <a:avLst/>
          </a:prstGeom>
          <a:noFill/>
        </p:spPr>
        <p:txBody>
          <a:bodyPr wrap="square" rtlCol="0">
            <a:spAutoFit/>
          </a:bodyPr>
          <a:lstStyle/>
          <a:p>
            <a:pPr marL="804863" lvl="1" indent="-347663" algn="just">
              <a:buFont typeface="Arial" panose="020B0604020202020204" pitchFamily="34" charset="0"/>
              <a:buChar char="•"/>
            </a:pPr>
            <a:r>
              <a:rPr lang="es-MX" sz="2000" b="1" dirty="0"/>
              <a:t>Considerando</a:t>
            </a:r>
            <a:endParaRPr lang="es-MX" sz="2000" dirty="0"/>
          </a:p>
          <a:p>
            <a:pPr marL="804863" lvl="1" indent="-347663" algn="just"/>
            <a:r>
              <a:rPr lang="es-MX" sz="2000" dirty="0"/>
              <a:t>	Presenta los referentes jurídicos que fundan y motivan la emisión de un solo Lineamiento para las prescripciones hechas en los artículos 31, fracción IV; 60; 61; 65 y todos los del Título Quinto de la </a:t>
            </a:r>
            <a:r>
              <a:rPr lang="es-MX" sz="2000" dirty="0" err="1"/>
              <a:t>LGTAIP</a:t>
            </a:r>
            <a:r>
              <a:rPr lang="es-MX" sz="2000" dirty="0"/>
              <a:t>.</a:t>
            </a:r>
          </a:p>
          <a:p>
            <a:endParaRPr lang="es-MX" dirty="0"/>
          </a:p>
        </p:txBody>
      </p:sp>
      <p:sp>
        <p:nvSpPr>
          <p:cNvPr id="5" name="4 Marcador de número de diapositiva"/>
          <p:cNvSpPr>
            <a:spLocks noGrp="1"/>
          </p:cNvSpPr>
          <p:nvPr>
            <p:ph type="sldNum" sz="quarter" idx="12"/>
          </p:nvPr>
        </p:nvSpPr>
        <p:spPr/>
        <p:txBody>
          <a:bodyPr/>
          <a:lstStyle/>
          <a:p>
            <a:fld id="{B22EEE92-B417-4ACB-84B0-576613EB8781}" type="slidenum">
              <a:rPr lang="es-MX" smtClean="0"/>
              <a:t>12</a:t>
            </a:fld>
            <a:endParaRPr lang="es-MX"/>
          </a:p>
        </p:txBody>
      </p:sp>
    </p:spTree>
    <p:extLst>
      <p:ext uri="{BB962C8B-B14F-4D97-AF65-F5344CB8AC3E}">
        <p14:creationId xmlns:p14="http://schemas.microsoft.com/office/powerpoint/2010/main" val="568128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(2/4)</a:t>
            </a:r>
          </a:p>
        </p:txBody>
      </p:sp>
      <p:sp>
        <p:nvSpPr>
          <p:cNvPr id="8" name="7 Rectángulo"/>
          <p:cNvSpPr/>
          <p:nvPr/>
        </p:nvSpPr>
        <p:spPr>
          <a:xfrm>
            <a:off x="323528" y="1794296"/>
            <a:ext cx="8280920" cy="4154984"/>
          </a:xfrm>
          <a:prstGeom prst="rect">
            <a:avLst/>
          </a:prstGeom>
        </p:spPr>
        <p:txBody>
          <a:bodyPr wrap="square">
            <a:spAutoFit/>
          </a:bodyPr>
          <a:lstStyle/>
          <a:p>
            <a:pPr marL="800100" lvl="1" indent="-342900" algn="just">
              <a:buFont typeface="Arial" panose="020B0604020202020204" pitchFamily="34" charset="0"/>
              <a:buChar char="•"/>
            </a:pPr>
            <a:r>
              <a:rPr lang="es-MX" sz="2000" b="1" dirty="0"/>
              <a:t>Capítulo I. Disposiciones Generales</a:t>
            </a:r>
          </a:p>
          <a:p>
            <a:pPr marL="804863" lvl="2" algn="just"/>
            <a:r>
              <a:rPr lang="es-MX" sz="2000" dirty="0"/>
              <a:t>Se define ámbito de aplicación, sujetos regulados, así como algunas definiciones que se consideran básicas para la adecuada y oportuna atención de las obligaciones.</a:t>
            </a:r>
          </a:p>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r>
              <a:rPr lang="es-MX" sz="2000" b="1" dirty="0"/>
              <a:t>Capítulo II. De las políticas generales que orientarán la publicidad y actualización de la información que generan los sujetos obligados</a:t>
            </a:r>
          </a:p>
          <a:p>
            <a:pPr marL="804863" lvl="1" indent="-347663" algn="just"/>
            <a:r>
              <a:rPr lang="es-MX" sz="2000" dirty="0"/>
              <a:t>	Establece las pautas para la organización, difusión y actualización de la información derivada de las obligaciones de transparencia comunes y específicas de los sujetos obligados.</a:t>
            </a:r>
          </a:p>
          <a:p>
            <a:pPr marL="804863" lvl="1" indent="-347663" algn="just"/>
            <a:endParaRPr lang="es-MX" sz="800" dirty="0"/>
          </a:p>
          <a:p>
            <a:pPr marL="800100" lvl="1" indent="-342900" algn="just">
              <a:buFont typeface="Arial" panose="020B0604020202020204" pitchFamily="34" charset="0"/>
              <a:buChar char="•"/>
            </a:pPr>
            <a:r>
              <a:rPr lang="es-MX" sz="2000" b="1" dirty="0"/>
              <a:t>Capítulo III. De los Criterios y tipos de obligaciones de transparencia</a:t>
            </a:r>
          </a:p>
          <a:p>
            <a:pPr marL="804863" lvl="1" algn="just"/>
            <a:r>
              <a:rPr lang="es-MX" sz="2000" dirty="0"/>
              <a:t>Define los tipos de criterios que deberán de atenderse en las obligaciones transparencia (sustantivos y adjetivos).</a:t>
            </a:r>
          </a:p>
          <a:p>
            <a:pPr marL="800100" lvl="1" indent="-342900" algn="just">
              <a:buFont typeface="Arial" panose="020B0604020202020204" pitchFamily="34" charset="0"/>
              <a:buChar char="•"/>
            </a:pPr>
            <a:endParaRPr lang="es-MX" sz="800" b="1"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
        <p:nvSpPr>
          <p:cNvPr id="4" name="3 Marcador de número de diapositiva"/>
          <p:cNvSpPr>
            <a:spLocks noGrp="1"/>
          </p:cNvSpPr>
          <p:nvPr>
            <p:ph type="sldNum" sz="quarter" idx="12"/>
          </p:nvPr>
        </p:nvSpPr>
        <p:spPr/>
        <p:txBody>
          <a:bodyPr/>
          <a:lstStyle/>
          <a:p>
            <a:fld id="{B22EEE92-B417-4ACB-84B0-576613EB8781}" type="slidenum">
              <a:rPr lang="es-MX" smtClean="0"/>
              <a:t>13</a:t>
            </a:fld>
            <a:endParaRPr lang="es-MX"/>
          </a:p>
        </p:txBody>
      </p:sp>
    </p:spTree>
    <p:extLst>
      <p:ext uri="{BB962C8B-B14F-4D97-AF65-F5344CB8AC3E}">
        <p14:creationId xmlns:p14="http://schemas.microsoft.com/office/powerpoint/2010/main" val="3506387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(3/4)</a:t>
            </a:r>
          </a:p>
        </p:txBody>
      </p:sp>
      <p:sp>
        <p:nvSpPr>
          <p:cNvPr id="8" name="7 Rectángulo"/>
          <p:cNvSpPr/>
          <p:nvPr/>
        </p:nvSpPr>
        <p:spPr>
          <a:xfrm>
            <a:off x="179512" y="1456903"/>
            <a:ext cx="8568951" cy="4924425"/>
          </a:xfrm>
          <a:prstGeom prst="rect">
            <a:avLst/>
          </a:prstGeom>
        </p:spPr>
        <p:txBody>
          <a:bodyPr wrap="square">
            <a:spAutoFit/>
          </a:bodyPr>
          <a:lstStyle/>
          <a:p>
            <a:pPr marL="800100" lvl="1" indent="-342900" algn="just">
              <a:buFont typeface="Arial" panose="020B0604020202020204" pitchFamily="34" charset="0"/>
              <a:buChar char="•"/>
            </a:pPr>
            <a:endParaRPr lang="es-MX" sz="800" b="1" dirty="0"/>
          </a:p>
          <a:p>
            <a:pPr marL="800100" lvl="1" indent="-342900" algn="just">
              <a:buFont typeface="Arial" panose="020B0604020202020204" pitchFamily="34" charset="0"/>
              <a:buChar char="•"/>
            </a:pPr>
            <a:r>
              <a:rPr lang="es-MX" sz="2000" b="1" dirty="0"/>
              <a:t>Capítulo IV. De los criterios para la publicación y homologación de las obligaciones de transparencia comunes y específicas</a:t>
            </a:r>
          </a:p>
          <a:p>
            <a:pPr marL="804863" lvl="1" algn="just"/>
            <a:r>
              <a:rPr lang="es-MX" sz="2000" dirty="0"/>
              <a:t>Explica la naturaleza de las obligaciones de transparencia “comunes” y “específicas”, al tiempo que define en 14 anexos, los atributos (criterios) que deben observarse en la publicidad de esta información.</a:t>
            </a:r>
          </a:p>
          <a:p>
            <a:pPr lvl="0"/>
            <a:endParaRPr lang="es-MX" sz="800" b="1" dirty="0"/>
          </a:p>
          <a:p>
            <a:pPr lvl="2"/>
            <a:r>
              <a:rPr lang="es-MX" b="1" dirty="0"/>
              <a:t>Anexo 1: </a:t>
            </a:r>
            <a:r>
              <a:rPr lang="es-MX" dirty="0"/>
              <a:t>artículo 70, Aplica a todos los Sujetos Obligados de los ámbitos Federal, Entidades Federativas y municipales;</a:t>
            </a:r>
          </a:p>
          <a:p>
            <a:pPr lvl="2"/>
            <a:r>
              <a:rPr lang="es-MX" b="1" dirty="0"/>
              <a:t>Anexo 2</a:t>
            </a:r>
            <a:r>
              <a:rPr lang="es-MX" dirty="0"/>
              <a:t>: artículo 71, Poderes Ejecutivos Federal, de las Entidades Federativas y municipales;</a:t>
            </a:r>
            <a:endParaRPr lang="es-MX" sz="1600" dirty="0"/>
          </a:p>
          <a:p>
            <a:pPr lvl="2"/>
            <a:r>
              <a:rPr lang="es-MX" b="1" dirty="0"/>
              <a:t>Anexo 3</a:t>
            </a:r>
            <a:r>
              <a:rPr lang="es-MX" dirty="0"/>
              <a:t>: artículo 72, Poderes Legislativos Federal, de las Entidades Federativas y la Asamblea Legislativa del Distrito Federal;</a:t>
            </a:r>
            <a:endParaRPr lang="es-MX" sz="1600" dirty="0"/>
          </a:p>
          <a:p>
            <a:pPr lvl="2"/>
            <a:r>
              <a:rPr lang="es-MX" b="1" dirty="0"/>
              <a:t>Anexo 4</a:t>
            </a:r>
            <a:r>
              <a:rPr lang="es-MX" dirty="0"/>
              <a:t>: artículo 73, Poderes Judiciales Federal y de las Entidades Federativas;</a:t>
            </a:r>
            <a:endParaRPr lang="es-MX" sz="1600" dirty="0"/>
          </a:p>
          <a:p>
            <a:pPr lvl="2"/>
            <a:r>
              <a:rPr lang="es-MX" b="1" dirty="0"/>
              <a:t>Anexo 5</a:t>
            </a:r>
            <a:r>
              <a:rPr lang="es-MX" dirty="0"/>
              <a:t>: artículo 74, fracción I, Instituto Nacional Electoral y organismos públicos locales electorales;</a:t>
            </a:r>
            <a:endParaRPr lang="es-MX" sz="1600" dirty="0"/>
          </a:p>
          <a:p>
            <a:pPr lvl="2"/>
            <a:r>
              <a:rPr lang="es-MX" b="1" dirty="0"/>
              <a:t>Anexo 6</a:t>
            </a:r>
            <a:r>
              <a:rPr lang="es-MX" dirty="0"/>
              <a:t>: artículo 74, fracción II, Organismos de protección de los derechos humanos Nacional y de la Entidades Federativas;</a:t>
            </a:r>
            <a:endParaRPr lang="es-MX" sz="1600" dirty="0"/>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
        <p:nvSpPr>
          <p:cNvPr id="4" name="3 Marcador de número de diapositiva"/>
          <p:cNvSpPr>
            <a:spLocks noGrp="1"/>
          </p:cNvSpPr>
          <p:nvPr>
            <p:ph type="sldNum" sz="quarter" idx="12"/>
          </p:nvPr>
        </p:nvSpPr>
        <p:spPr/>
        <p:txBody>
          <a:bodyPr/>
          <a:lstStyle/>
          <a:p>
            <a:fld id="{B22EEE92-B417-4ACB-84B0-576613EB8781}" type="slidenum">
              <a:rPr lang="es-MX" smtClean="0"/>
              <a:t>14</a:t>
            </a:fld>
            <a:endParaRPr lang="es-MX"/>
          </a:p>
        </p:txBody>
      </p:sp>
    </p:spTree>
    <p:extLst>
      <p:ext uri="{BB962C8B-B14F-4D97-AF65-F5344CB8AC3E}">
        <p14:creationId xmlns:p14="http://schemas.microsoft.com/office/powerpoint/2010/main" val="2368071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4" y="464023"/>
            <a:ext cx="6701299" cy="668740"/>
          </a:xfrm>
          <a:solidFill>
            <a:srgbClr val="7030A0"/>
          </a:solidFill>
        </p:spPr>
        <p:txBody>
          <a:bodyPr>
            <a:normAutofit fontScale="90000"/>
          </a:bodyPr>
          <a:lstStyle/>
          <a:p>
            <a:pPr algn="r"/>
            <a:r>
              <a:rPr lang="es-MX" sz="3200" dirty="0">
                <a:solidFill>
                  <a:schemeClr val="bg1"/>
                </a:solidFill>
              </a:rPr>
              <a:t>Lineamientos Técnicos : estructura (4/4)</a:t>
            </a:r>
          </a:p>
        </p:txBody>
      </p:sp>
      <p:sp>
        <p:nvSpPr>
          <p:cNvPr id="8" name="7 Rectángulo"/>
          <p:cNvSpPr/>
          <p:nvPr/>
        </p:nvSpPr>
        <p:spPr>
          <a:xfrm>
            <a:off x="179512" y="1376184"/>
            <a:ext cx="8568951" cy="5416868"/>
          </a:xfrm>
          <a:prstGeom prst="rect">
            <a:avLst/>
          </a:prstGeom>
        </p:spPr>
        <p:txBody>
          <a:bodyPr wrap="square">
            <a:spAutoFit/>
          </a:bodyPr>
          <a:lstStyle/>
          <a:p>
            <a:pPr marL="800100" lvl="1" indent="-342900" algn="just">
              <a:buFont typeface="Arial" panose="020B0604020202020204" pitchFamily="34" charset="0"/>
              <a:buChar char="•"/>
            </a:pPr>
            <a:endParaRPr lang="es-MX" sz="800" b="1" dirty="0"/>
          </a:p>
          <a:p>
            <a:pPr lvl="2"/>
            <a:r>
              <a:rPr lang="es-MX" b="1" dirty="0"/>
              <a:t>Anexo 7</a:t>
            </a:r>
            <a:r>
              <a:rPr lang="es-MX" dirty="0"/>
              <a:t>: artículo 74, fracción III, organismos garantes del derecho de acceso a la información y la protección de datos personales;</a:t>
            </a:r>
            <a:endParaRPr lang="es-MX" sz="1600" dirty="0"/>
          </a:p>
          <a:p>
            <a:pPr lvl="2"/>
            <a:r>
              <a:rPr lang="es-MX" b="1" dirty="0"/>
              <a:t>Anexo 8</a:t>
            </a:r>
            <a:r>
              <a:rPr lang="es-MX" dirty="0"/>
              <a:t>: artículo 75, Instituciones de educación superior públicas dotadas de autonomía;</a:t>
            </a:r>
            <a:endParaRPr lang="es-MX" sz="1600" dirty="0"/>
          </a:p>
          <a:p>
            <a:pPr lvl="2"/>
            <a:r>
              <a:rPr lang="es-MX" b="1" dirty="0"/>
              <a:t>Anexo 9</a:t>
            </a:r>
            <a:r>
              <a:rPr lang="es-MX" dirty="0"/>
              <a:t>: artículo 76, partidos políticos nacionales y locales, las agrupaciones políticas nacionales y las personas morales constituidas en asociación civil creadas por los ciudadanos que pretendan postular su candidatura independiente;</a:t>
            </a:r>
            <a:endParaRPr lang="es-MX" sz="1600" dirty="0"/>
          </a:p>
          <a:p>
            <a:pPr lvl="2"/>
            <a:r>
              <a:rPr lang="es-MX" b="1" dirty="0"/>
              <a:t>Anexo 10</a:t>
            </a:r>
            <a:r>
              <a:rPr lang="es-MX" dirty="0"/>
              <a:t>: artículo 77, fideicomisos, fondos públicos;</a:t>
            </a:r>
            <a:endParaRPr lang="es-MX" sz="1600" dirty="0"/>
          </a:p>
          <a:p>
            <a:pPr lvl="2"/>
            <a:r>
              <a:rPr lang="es-MX" b="1" dirty="0"/>
              <a:t>Anexo 11</a:t>
            </a:r>
            <a:r>
              <a:rPr lang="es-MX" dirty="0"/>
              <a:t>: artículo 78, autoridades administrativas y jurisdiccionales en materia laboral; y</a:t>
            </a:r>
            <a:endParaRPr lang="es-MX" sz="1600" dirty="0"/>
          </a:p>
          <a:p>
            <a:pPr lvl="2"/>
            <a:r>
              <a:rPr lang="es-MX" b="1" dirty="0"/>
              <a:t>Anexo 12</a:t>
            </a:r>
            <a:r>
              <a:rPr lang="es-MX" dirty="0"/>
              <a:t>, artículo 79, sindicatos que reciban y ejerzan recursos públicos;</a:t>
            </a:r>
            <a:endParaRPr lang="es-MX" sz="1600" dirty="0"/>
          </a:p>
          <a:p>
            <a:pPr lvl="2"/>
            <a:r>
              <a:rPr lang="es-MX" b="1" dirty="0"/>
              <a:t>Anexo 13</a:t>
            </a:r>
            <a:r>
              <a:rPr lang="es-MX" dirty="0"/>
              <a:t>, artículo 80, información adicional; y,</a:t>
            </a:r>
            <a:endParaRPr lang="es-MX" sz="1600" dirty="0"/>
          </a:p>
          <a:p>
            <a:pPr lvl="2"/>
            <a:r>
              <a:rPr lang="es-MX" b="1" dirty="0"/>
              <a:t>Anexo 14</a:t>
            </a:r>
            <a:r>
              <a:rPr lang="es-MX" dirty="0"/>
              <a:t>, artículos 81 y 82, personas físicas y morales que reciban y/o ejerzan recursos públicos.</a:t>
            </a:r>
            <a:endParaRPr lang="es-MX" sz="1600" dirty="0"/>
          </a:p>
          <a:p>
            <a:pPr marL="800100" lvl="1" indent="-342900" algn="just">
              <a:buFont typeface="Arial" panose="020B0604020202020204" pitchFamily="34" charset="0"/>
              <a:buChar char="•"/>
            </a:pPr>
            <a:endParaRPr lang="es-MX" sz="800" dirty="0"/>
          </a:p>
          <a:p>
            <a:pPr marL="800100" lvl="1" indent="-342900" algn="just">
              <a:buFont typeface="Arial" panose="020B0604020202020204" pitchFamily="34" charset="0"/>
              <a:buChar char="•"/>
            </a:pPr>
            <a:r>
              <a:rPr lang="es-MX" sz="2000" b="1" dirty="0"/>
              <a:t>Transitorios</a:t>
            </a:r>
          </a:p>
          <a:p>
            <a:pPr marL="804863" lvl="1" algn="just"/>
            <a:r>
              <a:rPr lang="es-MX" sz="2000" dirty="0"/>
              <a:t>En ocho artículos se plantean las particularidades que son necesarias para la implementación de los Lineamientos.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01720"/>
            <a:ext cx="1224136" cy="1141703"/>
          </a:xfrm>
          <a:prstGeom prst="rect">
            <a:avLst/>
          </a:prstGeom>
        </p:spPr>
      </p:pic>
      <p:sp>
        <p:nvSpPr>
          <p:cNvPr id="4" name="3 Marcador de número de diapositiva"/>
          <p:cNvSpPr>
            <a:spLocks noGrp="1"/>
          </p:cNvSpPr>
          <p:nvPr>
            <p:ph type="sldNum" sz="quarter" idx="12"/>
          </p:nvPr>
        </p:nvSpPr>
        <p:spPr/>
        <p:txBody>
          <a:bodyPr/>
          <a:lstStyle/>
          <a:p>
            <a:fld id="{B22EEE92-B417-4ACB-84B0-576613EB8781}" type="slidenum">
              <a:rPr lang="es-MX" smtClean="0"/>
              <a:t>15</a:t>
            </a:fld>
            <a:endParaRPr lang="es-MX"/>
          </a:p>
        </p:txBody>
      </p:sp>
    </p:spTree>
    <p:extLst>
      <p:ext uri="{BB962C8B-B14F-4D97-AF65-F5344CB8AC3E}">
        <p14:creationId xmlns:p14="http://schemas.microsoft.com/office/powerpoint/2010/main" val="3308783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3429000"/>
            <a:ext cx="7574505" cy="729795"/>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2245808"/>
            <a:ext cx="7465319" cy="4031873"/>
          </a:xfrm>
          <a:prstGeom prst="rect">
            <a:avLst/>
          </a:prstGeom>
        </p:spPr>
        <p:txBody>
          <a:bodyPr wrap="square">
            <a:spAutoFit/>
          </a:bodyPr>
          <a:lstStyle/>
          <a:p>
            <a:pPr marL="457200" lvl="0" indent="-457200" algn="just">
              <a:buFont typeface="+mj-lt"/>
              <a:buAutoNum type="arabicPeriod"/>
            </a:pPr>
            <a:r>
              <a:rPr lang="es-MX" sz="2800" b="1" dirty="0"/>
              <a:t>Algunas implicaciones de la </a:t>
            </a:r>
            <a:r>
              <a:rPr lang="es-MX" sz="2800" b="1" dirty="0" err="1"/>
              <a:t>LGTAIP</a:t>
            </a:r>
            <a:endParaRPr lang="es-MX" sz="2800" b="1" dirty="0"/>
          </a:p>
          <a:p>
            <a:pPr marL="457200" lvl="0" indent="-457200" algn="just">
              <a:buFont typeface="+mj-lt"/>
              <a:buAutoNum type="arabicPeriod"/>
            </a:pPr>
            <a:endParaRPr lang="es-MX" sz="2800" b="1" dirty="0"/>
          </a:p>
          <a:p>
            <a:pPr marL="457200" indent="-457200" algn="just">
              <a:buFont typeface="+mj-lt"/>
              <a:buAutoNum type="arabicPeriod"/>
            </a:pPr>
            <a:endParaRPr lang="es-MX" sz="2800" b="1" dirty="0">
              <a:solidFill>
                <a:schemeClr val="bg1"/>
              </a:solidFill>
            </a:endParaRPr>
          </a:p>
          <a:p>
            <a:pPr marL="457200" indent="-457200" algn="just">
              <a:buFont typeface="+mj-lt"/>
              <a:buAutoNum type="arabicPeriod"/>
            </a:pPr>
            <a:r>
              <a:rPr lang="es-MX" sz="2800" b="1" dirty="0">
                <a:solidFill>
                  <a:schemeClr val="bg1"/>
                </a:solidFill>
              </a:rPr>
              <a:t>Construcción de los Lineamientos</a:t>
            </a:r>
          </a:p>
          <a:p>
            <a:pPr marL="457200" lvl="0" indent="-457200" algn="just">
              <a:buFont typeface="+mj-lt"/>
              <a:buAutoNum type="arabicPeriod"/>
            </a:pPr>
            <a:endParaRPr lang="es-MX" sz="2800" b="1" dirty="0"/>
          </a:p>
          <a:p>
            <a:pPr marL="457200" lvl="0" indent="-457200" algn="just">
              <a:buFont typeface="+mj-lt"/>
              <a:buAutoNum type="arabicPeriod"/>
            </a:pPr>
            <a:endParaRPr lang="es-MX" sz="1200" b="1" dirty="0"/>
          </a:p>
          <a:p>
            <a:pPr marL="457200" lvl="0" indent="-457200" algn="just">
              <a:buFont typeface="+mj-lt"/>
              <a:buAutoNum type="arabicPeriod"/>
            </a:pPr>
            <a:r>
              <a:rPr lang="es-MX" sz="2800" b="1" dirty="0"/>
              <a:t>Aclaraciones importantes</a:t>
            </a:r>
          </a:p>
          <a:p>
            <a:pPr marL="457200" lvl="0" indent="-457200" algn="just">
              <a:buFont typeface="+mj-lt"/>
              <a:buAutoNum type="arabicPeriod"/>
            </a:pPr>
            <a:endParaRPr lang="es-MX" sz="2800" b="1" dirty="0"/>
          </a:p>
          <a:p>
            <a:pPr marL="457200" lvl="0" indent="-457200" algn="just">
              <a:buFont typeface="+mj-lt"/>
              <a:buAutoNum type="arabicPeriod"/>
            </a:pPr>
            <a:endParaRPr lang="es-MX" sz="2800" b="1" dirty="0"/>
          </a:p>
          <a:p>
            <a:pPr lvl="0" algn="just"/>
            <a:endParaRPr lang="es-MX" sz="2000" b="1"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16</a:t>
            </a:fld>
            <a:endParaRPr lang="es-MX"/>
          </a:p>
        </p:txBody>
      </p:sp>
    </p:spTree>
    <p:extLst>
      <p:ext uri="{BB962C8B-B14F-4D97-AF65-F5344CB8AC3E}">
        <p14:creationId xmlns:p14="http://schemas.microsoft.com/office/powerpoint/2010/main" val="3261173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9116" y="124510"/>
            <a:ext cx="7874759" cy="735296"/>
          </a:xfrm>
          <a:solidFill>
            <a:srgbClr val="7030A0"/>
          </a:solidFill>
        </p:spPr>
        <p:txBody>
          <a:bodyPr>
            <a:normAutofit/>
          </a:bodyPr>
          <a:lstStyle/>
          <a:p>
            <a:pPr algn="r"/>
            <a:r>
              <a:rPr lang="es-MX" sz="2800" dirty="0">
                <a:solidFill>
                  <a:schemeClr val="bg1"/>
                </a:solidFill>
              </a:rPr>
              <a:t>Fases de trabajo para Lineamientos Generales</a:t>
            </a:r>
          </a:p>
        </p:txBody>
      </p:sp>
      <p:graphicFrame>
        <p:nvGraphicFramePr>
          <p:cNvPr id="3" name="2 Diagrama"/>
          <p:cNvGraphicFramePr/>
          <p:nvPr>
            <p:extLst>
              <p:ext uri="{D42A27DB-BD31-4B8C-83A1-F6EECF244321}">
                <p14:modId xmlns:p14="http://schemas.microsoft.com/office/powerpoint/2010/main" val="2565412134"/>
              </p:ext>
            </p:extLst>
          </p:nvPr>
        </p:nvGraphicFramePr>
        <p:xfrm>
          <a:off x="191072" y="996287"/>
          <a:ext cx="8802804" cy="58617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4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1071" y="102291"/>
            <a:ext cx="818869" cy="763726"/>
          </a:xfrm>
          <a:prstGeom prst="rect">
            <a:avLst/>
          </a:prstGeom>
        </p:spPr>
      </p:pic>
      <p:sp>
        <p:nvSpPr>
          <p:cNvPr id="4" name="3 Marcador de número de diapositiva"/>
          <p:cNvSpPr>
            <a:spLocks noGrp="1"/>
          </p:cNvSpPr>
          <p:nvPr>
            <p:ph type="sldNum" sz="quarter" idx="12"/>
          </p:nvPr>
        </p:nvSpPr>
        <p:spPr/>
        <p:txBody>
          <a:bodyPr/>
          <a:lstStyle/>
          <a:p>
            <a:fld id="{B22EEE92-B417-4ACB-84B0-576613EB8781}" type="slidenum">
              <a:rPr lang="es-MX" smtClean="0"/>
              <a:t>17</a:t>
            </a:fld>
            <a:endParaRPr lang="es-MX"/>
          </a:p>
        </p:txBody>
      </p:sp>
    </p:spTree>
    <p:extLst>
      <p:ext uri="{BB962C8B-B14F-4D97-AF65-F5344CB8AC3E}">
        <p14:creationId xmlns:p14="http://schemas.microsoft.com/office/powerpoint/2010/main" val="2571502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409430"/>
            <a:ext cx="7279884" cy="600503"/>
          </a:xfrm>
          <a:solidFill>
            <a:srgbClr val="7030A0"/>
          </a:solidFill>
        </p:spPr>
        <p:txBody>
          <a:bodyPr>
            <a:normAutofit/>
          </a:bodyPr>
          <a:lstStyle/>
          <a:p>
            <a:pPr algn="r"/>
            <a:r>
              <a:rPr lang="es-MX" sz="3200" dirty="0">
                <a:solidFill>
                  <a:schemeClr val="bg1"/>
                </a:solidFill>
              </a:rPr>
              <a:t>Expertos que revisaron la propuesta</a:t>
            </a:r>
          </a:p>
        </p:txBody>
      </p:sp>
      <p:graphicFrame>
        <p:nvGraphicFramePr>
          <p:cNvPr id="5" name="4 Tabla"/>
          <p:cNvGraphicFramePr>
            <a:graphicFrameLocks noGrp="1"/>
          </p:cNvGraphicFramePr>
          <p:nvPr>
            <p:extLst>
              <p:ext uri="{D42A27DB-BD31-4B8C-83A1-F6EECF244321}">
                <p14:modId xmlns:p14="http://schemas.microsoft.com/office/powerpoint/2010/main" val="59238416"/>
              </p:ext>
            </p:extLst>
          </p:nvPr>
        </p:nvGraphicFramePr>
        <p:xfrm>
          <a:off x="968992" y="1836060"/>
          <a:ext cx="7268670" cy="3868703"/>
        </p:xfrm>
        <a:graphic>
          <a:graphicData uri="http://schemas.openxmlformats.org/drawingml/2006/table">
            <a:tbl>
              <a:tblPr/>
              <a:tblGrid>
                <a:gridCol w="44450">
                  <a:extLst>
                    <a:ext uri="{9D8B030D-6E8A-4147-A177-3AD203B41FA5}">
                      <a16:colId xmlns:a16="http://schemas.microsoft.com/office/drawing/2014/main" val="20000"/>
                    </a:ext>
                  </a:extLst>
                </a:gridCol>
                <a:gridCol w="4499087">
                  <a:extLst>
                    <a:ext uri="{9D8B030D-6E8A-4147-A177-3AD203B41FA5}">
                      <a16:colId xmlns:a16="http://schemas.microsoft.com/office/drawing/2014/main" val="20001"/>
                    </a:ext>
                  </a:extLst>
                </a:gridCol>
                <a:gridCol w="2725133">
                  <a:extLst>
                    <a:ext uri="{9D8B030D-6E8A-4147-A177-3AD203B41FA5}">
                      <a16:colId xmlns:a16="http://schemas.microsoft.com/office/drawing/2014/main" val="20002"/>
                    </a:ext>
                  </a:extLst>
                </a:gridCol>
              </a:tblGrid>
              <a:tr h="423285">
                <a:tc gridSpan="2">
                  <a:txBody>
                    <a:bodyPr/>
                    <a:lstStyle/>
                    <a:p>
                      <a:pPr algn="ctr" fontAlgn="b"/>
                      <a:r>
                        <a:rPr lang="es-MX" sz="2400" b="0" i="0" u="none" strike="noStrike" dirty="0">
                          <a:solidFill>
                            <a:srgbClr val="FFFFFF"/>
                          </a:solidFill>
                          <a:effectLst/>
                          <a:latin typeface="Calibri"/>
                        </a:rPr>
                        <a:t>Nombre de la </a:t>
                      </a:r>
                      <a:r>
                        <a:rPr lang="es-MX" sz="2400" b="0" i="0" u="none" strike="noStrike" dirty="0" err="1">
                          <a:solidFill>
                            <a:srgbClr val="FFFFFF"/>
                          </a:solidFill>
                          <a:effectLst/>
                          <a:latin typeface="Calibri"/>
                        </a:rPr>
                        <a:t>OSC</a:t>
                      </a:r>
                      <a:endParaRPr lang="es-MX" sz="2400" b="0" i="0" u="none" strike="noStrike" dirty="0">
                        <a:solidFill>
                          <a:srgbClr val="FFFFFF"/>
                        </a:solidFill>
                        <a:effectLst/>
                        <a:latin typeface="Calibri"/>
                      </a:endParaRPr>
                    </a:p>
                  </a:txBody>
                  <a:tcPr marL="9525" marR="9525" marT="9525" marB="0" anchor="b">
                    <a:lnL>
                      <a:noFill/>
                    </a:lnL>
                    <a:lnR>
                      <a:noFill/>
                    </a:lnR>
                    <a:lnT>
                      <a:noFill/>
                    </a:lnT>
                    <a:lnB>
                      <a:noFill/>
                    </a:lnB>
                    <a:solidFill>
                      <a:srgbClr val="7030A0"/>
                    </a:solidFill>
                  </a:tcPr>
                </a:tc>
                <a:tc hMerge="1">
                  <a:txBody>
                    <a:bodyPr/>
                    <a:lstStyle/>
                    <a:p>
                      <a:endParaRPr lang="es-MX"/>
                    </a:p>
                  </a:txBody>
                  <a:tcPr/>
                </a:tc>
                <a:tc>
                  <a:txBody>
                    <a:bodyPr/>
                    <a:lstStyle/>
                    <a:p>
                      <a:pPr algn="l" fontAlgn="b"/>
                      <a:r>
                        <a:rPr lang="es-MX" sz="2400" b="0" i="0" u="none" strike="noStrike">
                          <a:solidFill>
                            <a:srgbClr val="FFFFFF"/>
                          </a:solidFill>
                          <a:effectLst/>
                          <a:latin typeface="Calibri"/>
                        </a:rPr>
                        <a:t>Especialista</a:t>
                      </a:r>
                    </a:p>
                  </a:txBody>
                  <a:tcPr marL="9525" marR="9525" marT="9525" marB="0" anchor="b">
                    <a:lnL>
                      <a:noFill/>
                    </a:lnL>
                    <a:lnR>
                      <a:noFill/>
                    </a:lnR>
                    <a:lnT>
                      <a:noFill/>
                    </a:lnT>
                    <a:lnB>
                      <a:noFill/>
                    </a:lnB>
                    <a:solidFill>
                      <a:srgbClr val="7030A0"/>
                    </a:solidFill>
                  </a:tcPr>
                </a:tc>
                <a:extLst>
                  <a:ext uri="{0D108BD9-81ED-4DB2-BD59-A6C34878D82A}">
                    <a16:rowId xmlns:a16="http://schemas.microsoft.com/office/drawing/2014/main" val="10000"/>
                  </a:ext>
                </a:extLst>
              </a:tr>
              <a:tr h="371264">
                <a:tc>
                  <a:txBody>
                    <a:bodyPr/>
                    <a:lstStyle/>
                    <a:p>
                      <a:pPr algn="l" fontAlgn="b"/>
                      <a:endParaRPr lang="es-MX" sz="16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México Infórmate</a:t>
                      </a: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Gabriela Morales </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71264">
                <a:tc>
                  <a:txBody>
                    <a:bodyPr/>
                    <a:lstStyle/>
                    <a:p>
                      <a:pPr algn="l" fontAlgn="b"/>
                      <a:r>
                        <a:rPr lang="es-MX" sz="1600" b="0" i="0" u="none" strike="noStrike">
                          <a:solidFill>
                            <a:srgbClr val="000000"/>
                          </a:solidFill>
                          <a:effectLst/>
                          <a:latin typeface="Calibri"/>
                        </a:rPr>
                        <a:t> </a:t>
                      </a:r>
                    </a:p>
                  </a:txBody>
                  <a:tcPr marL="9525" marR="9525" marT="9525" marB="0" anchor="b">
                    <a:lnL>
                      <a:noFill/>
                    </a:lnL>
                    <a:lnR>
                      <a:noFill/>
                    </a:lnR>
                    <a:lnT>
                      <a:noFill/>
                    </a:lnT>
                    <a:lnB>
                      <a:noFill/>
                    </a:lnB>
                    <a:solidFill>
                      <a:srgbClr val="CCC0DA"/>
                    </a:solidFill>
                  </a:tcPr>
                </a:tc>
                <a:tc>
                  <a:txBody>
                    <a:bodyPr/>
                    <a:lstStyle/>
                    <a:p>
                      <a:pPr algn="l" fontAlgn="b"/>
                      <a:r>
                        <a:rPr lang="es-MX" sz="1800" b="0" i="0" u="none" strike="noStrike" dirty="0">
                          <a:solidFill>
                            <a:srgbClr val="000000"/>
                          </a:solidFill>
                          <a:effectLst/>
                          <a:latin typeface="Calibri"/>
                        </a:rPr>
                        <a:t>Fundar</a:t>
                      </a:r>
                    </a:p>
                  </a:txBody>
                  <a:tcPr marL="9525" marR="9525" marT="9525" marB="0" anchor="b">
                    <a:lnL>
                      <a:noFill/>
                    </a:lnL>
                    <a:lnR>
                      <a:noFill/>
                    </a:lnR>
                    <a:lnT>
                      <a:noFill/>
                    </a:lnT>
                    <a:lnB>
                      <a:noFill/>
                    </a:lnB>
                    <a:solidFill>
                      <a:srgbClr val="CCC0DA"/>
                    </a:solidFill>
                  </a:tcPr>
                </a:tc>
                <a:tc>
                  <a:txBody>
                    <a:bodyPr/>
                    <a:lstStyle/>
                    <a:p>
                      <a:pPr algn="l" fontAlgn="b"/>
                      <a:r>
                        <a:rPr lang="es-MX" sz="1800" b="0" i="0" u="none" strike="noStrike" dirty="0">
                          <a:solidFill>
                            <a:srgbClr val="000000"/>
                          </a:solidFill>
                          <a:effectLst/>
                          <a:latin typeface="Calibri"/>
                        </a:rPr>
                        <a:t>Haydeé Pérez Garrido </a:t>
                      </a:r>
                    </a:p>
                  </a:txBody>
                  <a:tcPr marL="9525" marR="9525" marT="9525" marB="0" anchor="b">
                    <a:lnL>
                      <a:noFill/>
                    </a:lnL>
                    <a:lnR>
                      <a:noFill/>
                    </a:lnR>
                    <a:lnT>
                      <a:noFill/>
                    </a:lnT>
                    <a:lnB>
                      <a:noFill/>
                    </a:lnB>
                    <a:solidFill>
                      <a:srgbClr val="CCC0DA"/>
                    </a:solidFill>
                  </a:tcPr>
                </a:tc>
                <a:extLst>
                  <a:ext uri="{0D108BD9-81ED-4DB2-BD59-A6C34878D82A}">
                    <a16:rowId xmlns:a16="http://schemas.microsoft.com/office/drawing/2014/main" val="10002"/>
                  </a:ext>
                </a:extLst>
              </a:tr>
              <a:tr h="371264">
                <a:tc>
                  <a:txBody>
                    <a:bodyPr/>
                    <a:lstStyle/>
                    <a:p>
                      <a:pPr algn="l" fontAlgn="b"/>
                      <a:endParaRPr lang="es-MX" sz="16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Artículo XIX</a:t>
                      </a: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Darío Ramírez </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71264">
                <a:tc>
                  <a:txBody>
                    <a:bodyPr/>
                    <a:lstStyle/>
                    <a:p>
                      <a:pPr algn="l" fontAlgn="b"/>
                      <a:r>
                        <a:rPr lang="es-MX" sz="1600" b="0" i="0" u="none" strike="noStrike">
                          <a:solidFill>
                            <a:srgbClr val="000000"/>
                          </a:solidFill>
                          <a:effectLst/>
                          <a:latin typeface="Calibri"/>
                        </a:rPr>
                        <a:t> </a:t>
                      </a:r>
                    </a:p>
                  </a:txBody>
                  <a:tcPr marL="9525" marR="9525" marT="9525" marB="0" anchor="b">
                    <a:lnL>
                      <a:noFill/>
                    </a:lnL>
                    <a:lnR>
                      <a:noFill/>
                    </a:lnR>
                    <a:lnT>
                      <a:noFill/>
                    </a:lnT>
                    <a:lnB>
                      <a:noFill/>
                    </a:lnB>
                    <a:solidFill>
                      <a:srgbClr val="CCC0DA"/>
                    </a:solidFill>
                  </a:tcPr>
                </a:tc>
                <a:tc>
                  <a:txBody>
                    <a:bodyPr/>
                    <a:lstStyle/>
                    <a:p>
                      <a:pPr algn="l" fontAlgn="b"/>
                      <a:r>
                        <a:rPr lang="es-MX" sz="1800" b="0" i="0" u="none" strike="noStrike" dirty="0" err="1">
                          <a:solidFill>
                            <a:srgbClr val="000000"/>
                          </a:solidFill>
                          <a:effectLst/>
                          <a:latin typeface="Calibri"/>
                        </a:rPr>
                        <a:t>CIDE</a:t>
                      </a:r>
                      <a:endParaRPr lang="es-MX" sz="1800" b="0" i="0" u="none" strike="noStrike" dirty="0">
                        <a:solidFill>
                          <a:srgbClr val="000000"/>
                        </a:solidFill>
                        <a:effectLst/>
                        <a:latin typeface="Calibri"/>
                      </a:endParaRPr>
                    </a:p>
                  </a:txBody>
                  <a:tcPr marL="9525" marR="9525" marT="9525" marB="0" anchor="b">
                    <a:lnL>
                      <a:noFill/>
                    </a:lnL>
                    <a:lnR>
                      <a:noFill/>
                    </a:lnR>
                    <a:lnT>
                      <a:noFill/>
                    </a:lnT>
                    <a:lnB>
                      <a:noFill/>
                    </a:lnB>
                    <a:solidFill>
                      <a:srgbClr val="CCC0DA"/>
                    </a:solidFill>
                  </a:tcPr>
                </a:tc>
                <a:tc>
                  <a:txBody>
                    <a:bodyPr/>
                    <a:lstStyle/>
                    <a:p>
                      <a:pPr algn="l" fontAlgn="b"/>
                      <a:r>
                        <a:rPr lang="es-MX" sz="1800" b="0" i="0" u="none" strike="noStrike" dirty="0">
                          <a:solidFill>
                            <a:srgbClr val="000000"/>
                          </a:solidFill>
                          <a:effectLst/>
                          <a:latin typeface="Calibri"/>
                        </a:rPr>
                        <a:t>Alejandra Ríos</a:t>
                      </a:r>
                    </a:p>
                  </a:txBody>
                  <a:tcPr marL="9525" marR="9525" marT="9525" marB="0" anchor="b">
                    <a:lnL>
                      <a:noFill/>
                    </a:lnL>
                    <a:lnR>
                      <a:noFill/>
                    </a:lnR>
                    <a:lnT>
                      <a:noFill/>
                    </a:lnT>
                    <a:lnB>
                      <a:noFill/>
                    </a:lnB>
                    <a:solidFill>
                      <a:srgbClr val="CCC0DA"/>
                    </a:solidFill>
                  </a:tcPr>
                </a:tc>
                <a:extLst>
                  <a:ext uri="{0D108BD9-81ED-4DB2-BD59-A6C34878D82A}">
                    <a16:rowId xmlns:a16="http://schemas.microsoft.com/office/drawing/2014/main" val="10004"/>
                  </a:ext>
                </a:extLst>
              </a:tr>
              <a:tr h="371264">
                <a:tc>
                  <a:txBody>
                    <a:bodyPr/>
                    <a:lstStyle/>
                    <a:p>
                      <a:pPr algn="l" fontAlgn="b"/>
                      <a:endParaRPr lang="es-MX" sz="16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UNAM</a:t>
                      </a:r>
                    </a:p>
                  </a:txBody>
                  <a:tcPr marL="9525" marR="9525" marT="9525" marB="0" anchor="b">
                    <a:lnL>
                      <a:noFill/>
                    </a:lnL>
                    <a:lnR>
                      <a:noFill/>
                    </a:lnR>
                    <a:lnT>
                      <a:noFill/>
                    </a:lnT>
                    <a:lnB>
                      <a:noFill/>
                    </a:lnB>
                  </a:tcPr>
                </a:tc>
                <a:tc>
                  <a:txBody>
                    <a:bodyPr/>
                    <a:lstStyle/>
                    <a:p>
                      <a:pPr algn="l" fontAlgn="b"/>
                      <a:r>
                        <a:rPr lang="es-MX" sz="1800" b="0" i="0" u="none" strike="noStrike" dirty="0" err="1">
                          <a:solidFill>
                            <a:srgbClr val="000000"/>
                          </a:solidFill>
                          <a:effectLst/>
                          <a:latin typeface="Calibri"/>
                        </a:rPr>
                        <a:t>Khemvirg</a:t>
                      </a:r>
                      <a:r>
                        <a:rPr lang="es-MX" sz="1800" b="0" i="0" u="none" strike="noStrike" dirty="0">
                          <a:solidFill>
                            <a:srgbClr val="000000"/>
                          </a:solidFill>
                          <a:effectLst/>
                          <a:latin typeface="Calibri"/>
                        </a:rPr>
                        <a:t> Puente</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371264">
                <a:tc>
                  <a:txBody>
                    <a:bodyPr/>
                    <a:lstStyle/>
                    <a:p>
                      <a:pPr algn="l" fontAlgn="b"/>
                      <a:r>
                        <a:rPr lang="es-MX" sz="1600" b="0" i="0" u="none" strike="noStrike">
                          <a:solidFill>
                            <a:srgbClr val="000000"/>
                          </a:solidFill>
                          <a:effectLst/>
                          <a:latin typeface="Calibri"/>
                        </a:rPr>
                        <a:t> </a:t>
                      </a:r>
                    </a:p>
                  </a:txBody>
                  <a:tcPr marL="9525" marR="9525" marT="9525" marB="0" anchor="b">
                    <a:lnL>
                      <a:noFill/>
                    </a:lnL>
                    <a:lnR>
                      <a:noFill/>
                    </a:lnR>
                    <a:lnT>
                      <a:noFill/>
                    </a:lnT>
                    <a:lnB>
                      <a:noFill/>
                    </a:lnB>
                    <a:solidFill>
                      <a:srgbClr val="CCC0DA"/>
                    </a:solidFill>
                  </a:tcPr>
                </a:tc>
                <a:tc>
                  <a:txBody>
                    <a:bodyPr/>
                    <a:lstStyle/>
                    <a:p>
                      <a:pPr algn="l" fontAlgn="b"/>
                      <a:r>
                        <a:rPr lang="es-MX" sz="1800" b="0" i="0" u="none" strike="noStrike" dirty="0">
                          <a:solidFill>
                            <a:srgbClr val="000000"/>
                          </a:solidFill>
                          <a:effectLst/>
                          <a:latin typeface="Calibri"/>
                        </a:rPr>
                        <a:t>Transparencia Mexicana</a:t>
                      </a:r>
                    </a:p>
                  </a:txBody>
                  <a:tcPr marL="9525" marR="9525" marT="9525" marB="0" anchor="b">
                    <a:lnL>
                      <a:noFill/>
                    </a:lnL>
                    <a:lnR>
                      <a:noFill/>
                    </a:lnR>
                    <a:lnT>
                      <a:noFill/>
                    </a:lnT>
                    <a:lnB>
                      <a:noFill/>
                    </a:lnB>
                    <a:solidFill>
                      <a:srgbClr val="CCC0DA"/>
                    </a:solidFill>
                  </a:tcPr>
                </a:tc>
                <a:tc>
                  <a:txBody>
                    <a:bodyPr/>
                    <a:lstStyle/>
                    <a:p>
                      <a:pPr algn="l" fontAlgn="b"/>
                      <a:r>
                        <a:rPr lang="es-MX" sz="1800" b="0" i="0" u="none" strike="noStrike" dirty="0">
                          <a:solidFill>
                            <a:srgbClr val="000000"/>
                          </a:solidFill>
                          <a:effectLst/>
                          <a:latin typeface="Calibri"/>
                        </a:rPr>
                        <a:t>Eduardo Bohórquez </a:t>
                      </a:r>
                    </a:p>
                  </a:txBody>
                  <a:tcPr marL="9525" marR="9525" marT="9525" marB="0" anchor="b">
                    <a:lnL>
                      <a:noFill/>
                    </a:lnL>
                    <a:lnR>
                      <a:noFill/>
                    </a:lnR>
                    <a:lnT>
                      <a:noFill/>
                    </a:lnT>
                    <a:lnB>
                      <a:noFill/>
                    </a:lnB>
                    <a:solidFill>
                      <a:srgbClr val="CCC0DA"/>
                    </a:solidFill>
                  </a:tcPr>
                </a:tc>
                <a:extLst>
                  <a:ext uri="{0D108BD9-81ED-4DB2-BD59-A6C34878D82A}">
                    <a16:rowId xmlns:a16="http://schemas.microsoft.com/office/drawing/2014/main" val="10006"/>
                  </a:ext>
                </a:extLst>
              </a:tr>
              <a:tr h="371264">
                <a:tc>
                  <a:txBody>
                    <a:bodyPr/>
                    <a:lstStyle/>
                    <a:p>
                      <a:pPr algn="l" fontAlgn="b"/>
                      <a:endParaRPr lang="es-MX" sz="16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800" b="0" i="0" u="none" strike="noStrike" dirty="0" err="1">
                          <a:solidFill>
                            <a:srgbClr val="000000"/>
                          </a:solidFill>
                          <a:effectLst/>
                          <a:latin typeface="Calibri"/>
                        </a:rPr>
                        <a:t>GESOC</a:t>
                      </a:r>
                      <a:endParaRPr lang="es-MX" sz="18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Alejandro González</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423285">
                <a:tc>
                  <a:txBody>
                    <a:bodyPr/>
                    <a:lstStyle/>
                    <a:p>
                      <a:pPr algn="l" fontAlgn="b"/>
                      <a:endParaRPr lang="es-MX" sz="24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Representante del Alto </a:t>
                      </a:r>
                      <a:r>
                        <a:rPr lang="es-MX" sz="1800" b="0" i="0" u="none" strike="noStrike" kern="1200" dirty="0">
                          <a:solidFill>
                            <a:srgbClr val="000000"/>
                          </a:solidFill>
                          <a:effectLst/>
                          <a:latin typeface="Calibri"/>
                          <a:ea typeface="+mn-ea"/>
                          <a:cs typeface="+mn-cs"/>
                        </a:rPr>
                        <a:t>Comisionado</a:t>
                      </a:r>
                      <a:r>
                        <a:rPr lang="es-MX" sz="1800" b="0" i="0" u="none" strike="noStrike" dirty="0">
                          <a:solidFill>
                            <a:srgbClr val="000000"/>
                          </a:solidFill>
                          <a:effectLst/>
                          <a:latin typeface="Calibri"/>
                        </a:rPr>
                        <a:t> de la ONU</a:t>
                      </a:r>
                    </a:p>
                  </a:txBody>
                  <a:tcPr marL="9525" marR="9525" marT="9525" marB="0" anchor="b">
                    <a:lnL>
                      <a:noFill/>
                    </a:lnL>
                    <a:lnR>
                      <a:noFill/>
                    </a:lnR>
                    <a:lnT>
                      <a:noFill/>
                    </a:lnT>
                    <a:lnB>
                      <a:noFill/>
                    </a:lnB>
                    <a:solidFill>
                      <a:srgbClr val="CCC0DA"/>
                    </a:solidFill>
                  </a:tcPr>
                </a:tc>
                <a:tc>
                  <a:txBody>
                    <a:bodyPr/>
                    <a:lstStyle/>
                    <a:p>
                      <a:pPr algn="l" fontAlgn="b"/>
                      <a:r>
                        <a:rPr lang="es-MX" sz="1800" b="0" i="0" u="none" strike="noStrike" dirty="0">
                          <a:solidFill>
                            <a:srgbClr val="000000"/>
                          </a:solidFill>
                          <a:effectLst/>
                          <a:latin typeface="Calibri"/>
                        </a:rPr>
                        <a:t>Jesús Peña Palacios </a:t>
                      </a:r>
                    </a:p>
                  </a:txBody>
                  <a:tcPr marL="9525" marR="9525" marT="9525" marB="0" anchor="b">
                    <a:lnL>
                      <a:noFill/>
                    </a:lnL>
                    <a:lnR>
                      <a:noFill/>
                    </a:lnR>
                    <a:lnT>
                      <a:noFill/>
                    </a:lnT>
                    <a:lnB>
                      <a:noFill/>
                    </a:lnB>
                    <a:solidFill>
                      <a:srgbClr val="CCC0DA"/>
                    </a:solidFill>
                  </a:tcPr>
                </a:tc>
                <a:extLst>
                  <a:ext uri="{0D108BD9-81ED-4DB2-BD59-A6C34878D82A}">
                    <a16:rowId xmlns:a16="http://schemas.microsoft.com/office/drawing/2014/main" val="10008"/>
                  </a:ext>
                </a:extLst>
              </a:tr>
              <a:tr h="423285">
                <a:tc>
                  <a:txBody>
                    <a:bodyPr/>
                    <a:lstStyle/>
                    <a:p>
                      <a:pPr algn="l" fontAlgn="b"/>
                      <a:endParaRPr lang="es-MX" sz="24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800" b="0" i="0" u="none" strike="noStrike" dirty="0">
                          <a:solidFill>
                            <a:srgbClr val="000000"/>
                          </a:solidFill>
                          <a:effectLst/>
                          <a:latin typeface="Calibri"/>
                        </a:rPr>
                        <a:t>UNAM</a:t>
                      </a:r>
                    </a:p>
                  </a:txBody>
                  <a:tcPr marL="9525" marR="9525" marT="9525" marB="0" anchor="b">
                    <a:lnL>
                      <a:noFill/>
                    </a:lnL>
                    <a:lnR>
                      <a:noFill/>
                    </a:lnR>
                    <a:lnT>
                      <a:noFill/>
                    </a:lnT>
                    <a:lnB>
                      <a:noFill/>
                    </a:lnB>
                  </a:tcPr>
                </a:tc>
                <a:tc>
                  <a:txBody>
                    <a:bodyPr/>
                    <a:lstStyle/>
                    <a:p>
                      <a:pPr algn="l" fontAlgn="b"/>
                      <a:r>
                        <a:rPr lang="es-MX" sz="1800" b="0" i="0" u="none" strike="noStrike" dirty="0" err="1">
                          <a:solidFill>
                            <a:srgbClr val="000000"/>
                          </a:solidFill>
                          <a:effectLst/>
                          <a:latin typeface="Calibri"/>
                        </a:rPr>
                        <a:t>Issa</a:t>
                      </a:r>
                      <a:r>
                        <a:rPr lang="es-MX" sz="1800" b="0" i="0" u="none" strike="noStrike" dirty="0">
                          <a:solidFill>
                            <a:srgbClr val="000000"/>
                          </a:solidFill>
                          <a:effectLst/>
                          <a:latin typeface="Calibri"/>
                        </a:rPr>
                        <a:t> Luna Pla</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bl>
          </a:graphicData>
        </a:graphic>
      </p:graphicFrame>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721" y="194585"/>
            <a:ext cx="941691" cy="878278"/>
          </a:xfrm>
          <a:prstGeom prst="rect">
            <a:avLst/>
          </a:prstGeom>
        </p:spPr>
      </p:pic>
      <p:sp>
        <p:nvSpPr>
          <p:cNvPr id="3" name="2 Marcador de número de diapositiva"/>
          <p:cNvSpPr>
            <a:spLocks noGrp="1"/>
          </p:cNvSpPr>
          <p:nvPr>
            <p:ph type="sldNum" sz="quarter" idx="12"/>
          </p:nvPr>
        </p:nvSpPr>
        <p:spPr/>
        <p:txBody>
          <a:bodyPr/>
          <a:lstStyle/>
          <a:p>
            <a:fld id="{B22EEE92-B417-4ACB-84B0-576613EB8781}" type="slidenum">
              <a:rPr lang="es-MX" smtClean="0"/>
              <a:t>18</a:t>
            </a:fld>
            <a:endParaRPr lang="es-MX"/>
          </a:p>
        </p:txBody>
      </p:sp>
    </p:spTree>
    <p:extLst>
      <p:ext uri="{BB962C8B-B14F-4D97-AF65-F5344CB8AC3E}">
        <p14:creationId xmlns:p14="http://schemas.microsoft.com/office/powerpoint/2010/main" val="2309252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51593" y="116632"/>
            <a:ext cx="7878138" cy="600503"/>
          </a:xfrm>
          <a:solidFill>
            <a:srgbClr val="7030A0"/>
          </a:solidFill>
        </p:spPr>
        <p:txBody>
          <a:bodyPr>
            <a:noAutofit/>
          </a:bodyPr>
          <a:lstStyle/>
          <a:p>
            <a:pPr algn="r"/>
            <a:r>
              <a:rPr lang="es-MX" sz="2800" dirty="0">
                <a:solidFill>
                  <a:schemeClr val="bg1"/>
                </a:solidFill>
              </a:rPr>
              <a:t>Expertos que redactaron obligaciones específicas</a:t>
            </a:r>
          </a:p>
        </p:txBody>
      </p:sp>
      <p:graphicFrame>
        <p:nvGraphicFramePr>
          <p:cNvPr id="7" name="6 Tabla"/>
          <p:cNvGraphicFramePr>
            <a:graphicFrameLocks noGrp="1"/>
          </p:cNvGraphicFramePr>
          <p:nvPr>
            <p:extLst>
              <p:ext uri="{D42A27DB-BD31-4B8C-83A1-F6EECF244321}">
                <p14:modId xmlns:p14="http://schemas.microsoft.com/office/powerpoint/2010/main" val="2275614482"/>
              </p:ext>
            </p:extLst>
          </p:nvPr>
        </p:nvGraphicFramePr>
        <p:xfrm>
          <a:off x="251520" y="875750"/>
          <a:ext cx="8582350" cy="5865618"/>
        </p:xfrm>
        <a:graphic>
          <a:graphicData uri="http://schemas.openxmlformats.org/drawingml/2006/table">
            <a:tbl>
              <a:tblPr/>
              <a:tblGrid>
                <a:gridCol w="118134">
                  <a:extLst>
                    <a:ext uri="{9D8B030D-6E8A-4147-A177-3AD203B41FA5}">
                      <a16:colId xmlns:a16="http://schemas.microsoft.com/office/drawing/2014/main" val="20000"/>
                    </a:ext>
                  </a:extLst>
                </a:gridCol>
                <a:gridCol w="3730181">
                  <a:extLst>
                    <a:ext uri="{9D8B030D-6E8A-4147-A177-3AD203B41FA5}">
                      <a16:colId xmlns:a16="http://schemas.microsoft.com/office/drawing/2014/main" val="20001"/>
                    </a:ext>
                  </a:extLst>
                </a:gridCol>
                <a:gridCol w="1003802">
                  <a:extLst>
                    <a:ext uri="{9D8B030D-6E8A-4147-A177-3AD203B41FA5}">
                      <a16:colId xmlns:a16="http://schemas.microsoft.com/office/drawing/2014/main" val="20002"/>
                    </a:ext>
                  </a:extLst>
                </a:gridCol>
                <a:gridCol w="3730233">
                  <a:extLst>
                    <a:ext uri="{9D8B030D-6E8A-4147-A177-3AD203B41FA5}">
                      <a16:colId xmlns:a16="http://schemas.microsoft.com/office/drawing/2014/main" val="20003"/>
                    </a:ext>
                  </a:extLst>
                </a:gridCol>
              </a:tblGrid>
              <a:tr h="216908">
                <a:tc gridSpan="2">
                  <a:txBody>
                    <a:bodyPr/>
                    <a:lstStyle/>
                    <a:p>
                      <a:pPr algn="ctr" fontAlgn="ctr"/>
                      <a:r>
                        <a:rPr lang="es-MX" sz="1400" b="1" i="0" u="none" strike="noStrike" dirty="0">
                          <a:solidFill>
                            <a:srgbClr val="FFFFFF"/>
                          </a:solidFill>
                          <a:effectLst/>
                          <a:latin typeface="Calibri"/>
                        </a:rPr>
                        <a:t>Rubro/Sujeto Obligado</a:t>
                      </a:r>
                    </a:p>
                  </a:txBody>
                  <a:tcPr marL="7279" marR="7279" marT="727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30A0"/>
                    </a:solidFill>
                  </a:tcPr>
                </a:tc>
                <a:tc hMerge="1">
                  <a:txBody>
                    <a:bodyPr/>
                    <a:lstStyle/>
                    <a:p>
                      <a:endParaRPr lang="es-MX"/>
                    </a:p>
                  </a:txBody>
                  <a:tcPr/>
                </a:tc>
                <a:tc>
                  <a:txBody>
                    <a:bodyPr/>
                    <a:lstStyle/>
                    <a:p>
                      <a:pPr algn="ctr" fontAlgn="ctr"/>
                      <a:r>
                        <a:rPr lang="es-MX" sz="1400" b="1" i="0" u="none" strike="noStrike">
                          <a:solidFill>
                            <a:srgbClr val="FFFFFF"/>
                          </a:solidFill>
                          <a:effectLst/>
                          <a:latin typeface="Calibri"/>
                        </a:rPr>
                        <a:t>Total de obligaciones</a:t>
                      </a:r>
                    </a:p>
                  </a:txBody>
                  <a:tcPr marL="7279" marR="7279" marT="727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30A0"/>
                    </a:solidFill>
                  </a:tcPr>
                </a:tc>
                <a:tc>
                  <a:txBody>
                    <a:bodyPr/>
                    <a:lstStyle/>
                    <a:p>
                      <a:pPr algn="ctr" fontAlgn="ctr"/>
                      <a:r>
                        <a:rPr lang="es-MX" sz="1400" b="1" i="0" u="none" strike="noStrike" dirty="0">
                          <a:solidFill>
                            <a:srgbClr val="FFFFFF"/>
                          </a:solidFill>
                          <a:effectLst/>
                          <a:latin typeface="Calibri"/>
                        </a:rPr>
                        <a:t>Experto</a:t>
                      </a:r>
                    </a:p>
                  </a:txBody>
                  <a:tcPr marL="7279" marR="7279" marT="727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30A0"/>
                    </a:solidFill>
                  </a:tcPr>
                </a:tc>
                <a:extLst>
                  <a:ext uri="{0D108BD9-81ED-4DB2-BD59-A6C34878D82A}">
                    <a16:rowId xmlns:a16="http://schemas.microsoft.com/office/drawing/2014/main" val="10000"/>
                  </a:ext>
                </a:extLst>
              </a:tr>
              <a:tr h="240201">
                <a:tc gridSpan="2">
                  <a:txBody>
                    <a:bodyPr/>
                    <a:lstStyle/>
                    <a:p>
                      <a:pPr algn="l" fontAlgn="ctr"/>
                      <a:r>
                        <a:rPr lang="es-MX" sz="1400" b="1" i="1" u="none" strike="noStrike" dirty="0">
                          <a:solidFill>
                            <a:srgbClr val="000000"/>
                          </a:solidFill>
                          <a:effectLst/>
                          <a:latin typeface="Calibri"/>
                        </a:rPr>
                        <a:t>Ejecutivo</a:t>
                      </a:r>
                    </a:p>
                  </a:txBody>
                  <a:tcPr marL="7279" marR="7279" marT="7279" marB="0" anchor="ctr">
                    <a:lnL w="1270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7030A0"/>
                      </a:solidFill>
                      <a:prstDash val="dash"/>
                      <a:round/>
                      <a:headEnd type="none" w="med" len="med"/>
                      <a:tailEnd type="none" w="med" len="med"/>
                    </a:lnB>
                  </a:tcPr>
                </a:tc>
                <a:tc hMerge="1">
                  <a:txBody>
                    <a:bodyPr/>
                    <a:lstStyle/>
                    <a:p>
                      <a:endParaRPr lang="es-MX"/>
                    </a:p>
                  </a:txBody>
                  <a:tcPr/>
                </a:tc>
                <a:tc>
                  <a:txBody>
                    <a:bodyPr/>
                    <a:lstStyle/>
                    <a:p>
                      <a:pPr algn="ctr" fontAlgn="ctr"/>
                      <a:r>
                        <a:rPr lang="es-MX" sz="1400" b="0" i="0" u="none" strike="noStrike" dirty="0">
                          <a:solidFill>
                            <a:srgbClr val="000000"/>
                          </a:solidFill>
                          <a:effectLst/>
                          <a:latin typeface="Calibri"/>
                        </a:rPr>
                        <a:t>23</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a:solidFill>
                            <a:srgbClr val="000000"/>
                          </a:solidFill>
                          <a:effectLst/>
                          <a:latin typeface="Calibri"/>
                        </a:rPr>
                        <a:t>Ricardo Jiménez, </a:t>
                      </a:r>
                      <a:r>
                        <a:rPr lang="es-MX" sz="1400" b="0" i="0" u="none" strike="noStrike" dirty="0" err="1">
                          <a:solidFill>
                            <a:srgbClr val="000000"/>
                          </a:solidFill>
                          <a:effectLst/>
                          <a:latin typeface="Calibri"/>
                        </a:rPr>
                        <a:t>CIMTRA</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1"/>
                  </a:ext>
                </a:extLst>
              </a:tr>
              <a:tr h="349383">
                <a:tc gridSpan="2">
                  <a:txBody>
                    <a:bodyPr/>
                    <a:lstStyle/>
                    <a:p>
                      <a:pPr algn="l" fontAlgn="ctr"/>
                      <a:r>
                        <a:rPr lang="es-MX" sz="1400" b="1" i="1" u="none" strike="noStrike" dirty="0">
                          <a:solidFill>
                            <a:srgbClr val="000000"/>
                          </a:solidFill>
                          <a:effectLst/>
                          <a:latin typeface="Calibri"/>
                        </a:rPr>
                        <a:t>Legislativo</a:t>
                      </a:r>
                    </a:p>
                  </a:txBody>
                  <a:tcPr marL="7279" marR="7279" marT="7279" marB="0" anchor="ctr">
                    <a:lnL w="1270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hMerge="1">
                  <a:txBody>
                    <a:bodyPr/>
                    <a:lstStyle/>
                    <a:p>
                      <a:endParaRPr lang="es-MX"/>
                    </a:p>
                  </a:txBody>
                  <a:tcPr/>
                </a:tc>
                <a:tc>
                  <a:txBody>
                    <a:bodyPr/>
                    <a:lstStyle/>
                    <a:p>
                      <a:pPr algn="ctr" fontAlgn="ctr"/>
                      <a:r>
                        <a:rPr lang="es-MX" sz="1400" b="0" i="0" u="none" strike="noStrike" dirty="0">
                          <a:solidFill>
                            <a:srgbClr val="000000"/>
                          </a:solidFill>
                          <a:effectLst/>
                          <a:latin typeface="Calibri"/>
                        </a:rPr>
                        <a:t>15</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a:solidFill>
                            <a:srgbClr val="000000"/>
                          </a:solidFill>
                          <a:effectLst/>
                          <a:latin typeface="Calibri"/>
                        </a:rPr>
                        <a:t>Luis Carlos Ugalde, </a:t>
                      </a:r>
                      <a:r>
                        <a:rPr lang="es-MX" sz="1400" b="0" i="0" u="none" strike="noStrike" dirty="0" err="1">
                          <a:solidFill>
                            <a:srgbClr val="000000"/>
                          </a:solidFill>
                          <a:effectLst/>
                          <a:latin typeface="Calibri"/>
                        </a:rPr>
                        <a:t>Integralia</a:t>
                      </a:r>
                      <a:r>
                        <a:rPr lang="es-MX" sz="1400" b="0" i="0" u="none" strike="noStrike" dirty="0">
                          <a:solidFill>
                            <a:srgbClr val="000000"/>
                          </a:solidFill>
                          <a:effectLst/>
                          <a:latin typeface="Calibri"/>
                        </a:rPr>
                        <a:t> Consultores</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2"/>
                  </a:ext>
                </a:extLst>
              </a:tr>
              <a:tr h="356662">
                <a:tc gridSpan="2">
                  <a:txBody>
                    <a:bodyPr/>
                    <a:lstStyle/>
                    <a:p>
                      <a:pPr algn="l" fontAlgn="ctr"/>
                      <a:r>
                        <a:rPr lang="es-MX" sz="1400" b="1" i="1" u="none" strike="noStrike">
                          <a:solidFill>
                            <a:srgbClr val="000000"/>
                          </a:solidFill>
                          <a:effectLst/>
                          <a:latin typeface="Calibri"/>
                        </a:rPr>
                        <a:t>Judicial</a:t>
                      </a:r>
                    </a:p>
                  </a:txBody>
                  <a:tcPr marL="7279" marR="7279" marT="7279" marB="0" anchor="ctr">
                    <a:lnL w="1270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hMerge="1">
                  <a:txBody>
                    <a:bodyPr/>
                    <a:lstStyle/>
                    <a:p>
                      <a:endParaRPr lang="es-MX"/>
                    </a:p>
                  </a:txBody>
                  <a:tcPr/>
                </a:tc>
                <a:tc>
                  <a:txBody>
                    <a:bodyPr/>
                    <a:lstStyle/>
                    <a:p>
                      <a:pPr algn="ctr" fontAlgn="ctr"/>
                      <a:r>
                        <a:rPr lang="es-MX" sz="1400" b="0" i="0" u="none" strike="noStrike" dirty="0">
                          <a:solidFill>
                            <a:srgbClr val="000000"/>
                          </a:solidFill>
                          <a:effectLst/>
                          <a:latin typeface="Calibri"/>
                        </a:rPr>
                        <a:t>5</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a:solidFill>
                            <a:srgbClr val="000000"/>
                          </a:solidFill>
                          <a:effectLst/>
                          <a:latin typeface="Calibri"/>
                        </a:rPr>
                        <a:t>José Antonio Caballero Juárez, </a:t>
                      </a:r>
                      <a:r>
                        <a:rPr lang="es-MX" sz="1400" b="0" i="0" u="none" strike="noStrike" dirty="0" err="1">
                          <a:solidFill>
                            <a:srgbClr val="000000"/>
                          </a:solidFill>
                          <a:effectLst/>
                          <a:latin typeface="Calibri"/>
                        </a:rPr>
                        <a:t>CIDE</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3"/>
                  </a:ext>
                </a:extLst>
              </a:tr>
              <a:tr h="145576">
                <a:tc gridSpan="2">
                  <a:txBody>
                    <a:bodyPr/>
                    <a:lstStyle/>
                    <a:p>
                      <a:pPr algn="l" fontAlgn="ctr"/>
                      <a:r>
                        <a:rPr lang="es-MX" sz="1400" b="1" i="1" u="none" strike="noStrike" dirty="0">
                          <a:solidFill>
                            <a:srgbClr val="000000"/>
                          </a:solidFill>
                          <a:effectLst/>
                          <a:latin typeface="Calibri"/>
                        </a:rPr>
                        <a:t>Órganos Autónomos</a:t>
                      </a:r>
                    </a:p>
                  </a:txBody>
                  <a:tcPr marL="7279" marR="7279" marT="7279" marB="0" anchor="ctr">
                    <a:lnL w="1270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hMerge="1">
                  <a:txBody>
                    <a:bodyPr/>
                    <a:lstStyle/>
                    <a:p>
                      <a:endParaRPr lang="es-MX"/>
                    </a:p>
                  </a:txBody>
                  <a:tcPr/>
                </a:tc>
                <a:tc>
                  <a:txBody>
                    <a:bodyPr/>
                    <a:lstStyle/>
                    <a:p>
                      <a:pPr algn="ctr" fontAlgn="ctr"/>
                      <a:r>
                        <a:rPr lang="es-MX" sz="1400" b="0" i="0" u="none" strike="noStrike" dirty="0">
                          <a:solidFill>
                            <a:srgbClr val="000000"/>
                          </a:solidFill>
                          <a:effectLst/>
                          <a:latin typeface="Calibri"/>
                        </a:rPr>
                        <a:t> </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solidFill>
                      <a:srgbClr val="CCC0DA"/>
                    </a:solidFill>
                  </a:tcPr>
                </a:tc>
                <a:tc>
                  <a:txBody>
                    <a:bodyPr/>
                    <a:lstStyle/>
                    <a:p>
                      <a:pPr algn="l" fontAlgn="ctr"/>
                      <a:r>
                        <a:rPr lang="es-MX" sz="1400" b="0" i="0" u="none" strike="noStrike" dirty="0">
                          <a:solidFill>
                            <a:srgbClr val="000000"/>
                          </a:solidFill>
                          <a:effectLst/>
                          <a:latin typeface="Calibri"/>
                        </a:rPr>
                        <a:t> </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solidFill>
                      <a:srgbClr val="CCC0DA"/>
                    </a:solidFill>
                  </a:tcPr>
                </a:tc>
                <a:extLst>
                  <a:ext uri="{0D108BD9-81ED-4DB2-BD59-A6C34878D82A}">
                    <a16:rowId xmlns:a16="http://schemas.microsoft.com/office/drawing/2014/main" val="10004"/>
                  </a:ext>
                </a:extLst>
              </a:tr>
              <a:tr h="414892">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dirty="0">
                          <a:solidFill>
                            <a:srgbClr val="000000"/>
                          </a:solidFill>
                          <a:effectLst/>
                          <a:latin typeface="Calibri"/>
                        </a:rPr>
                        <a:t>Instituto Nacional Electoral</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14</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177800" indent="0" algn="l" fontAlgn="ctr"/>
                      <a:r>
                        <a:rPr lang="es-MX" sz="1400" b="1" i="0" u="none" strike="noStrike" dirty="0">
                          <a:solidFill>
                            <a:srgbClr val="000000"/>
                          </a:solidFill>
                          <a:effectLst/>
                          <a:latin typeface="Calibri"/>
                        </a:rPr>
                        <a:t>Fernando Díaz Naranjo, </a:t>
                      </a:r>
                      <a:r>
                        <a:rPr lang="es-MX" sz="1400" b="0" i="0" u="none" strike="noStrike" dirty="0">
                          <a:solidFill>
                            <a:srgbClr val="000000"/>
                          </a:solidFill>
                          <a:effectLst/>
                          <a:latin typeface="Calibri"/>
                        </a:rPr>
                        <a:t>Ex Consejero del </a:t>
                      </a:r>
                      <a:r>
                        <a:rPr lang="es-MX" sz="1400" b="0" i="0" u="none" strike="noStrike" dirty="0" err="1">
                          <a:solidFill>
                            <a:srgbClr val="000000"/>
                          </a:solidFill>
                          <a:effectLst/>
                          <a:latin typeface="Calibri"/>
                        </a:rPr>
                        <a:t>IEDF</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5"/>
                  </a:ext>
                </a:extLst>
              </a:tr>
              <a:tr h="378498">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a:solidFill>
                            <a:srgbClr val="000000"/>
                          </a:solidFill>
                          <a:effectLst/>
                          <a:latin typeface="Calibri"/>
                        </a:rPr>
                        <a:t>Organismos de protección de los de Derechos Humanos</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13</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177800" indent="0" algn="l" fontAlgn="ctr"/>
                      <a:r>
                        <a:rPr lang="es-MX" sz="1400" b="1" i="0" u="none" strike="noStrike" dirty="0">
                          <a:solidFill>
                            <a:srgbClr val="000000"/>
                          </a:solidFill>
                          <a:effectLst/>
                          <a:latin typeface="Calibri"/>
                        </a:rPr>
                        <a:t>Luis González Plascencia, </a:t>
                      </a:r>
                      <a:r>
                        <a:rPr lang="es-MX" sz="1400" b="0" i="0" u="none" strike="noStrike" dirty="0">
                          <a:solidFill>
                            <a:srgbClr val="000000"/>
                          </a:solidFill>
                          <a:effectLst/>
                          <a:latin typeface="Calibri"/>
                        </a:rPr>
                        <a:t>Ex Pdte. </a:t>
                      </a:r>
                      <a:r>
                        <a:rPr lang="es-MX" sz="1400" b="0" i="0" u="none" strike="noStrike" dirty="0" err="1">
                          <a:solidFill>
                            <a:srgbClr val="000000"/>
                          </a:solidFill>
                          <a:effectLst/>
                          <a:latin typeface="Calibri"/>
                        </a:rPr>
                        <a:t>CDHDF</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6"/>
                  </a:ext>
                </a:extLst>
              </a:tr>
              <a:tr h="320268">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dirty="0">
                          <a:solidFill>
                            <a:srgbClr val="000000"/>
                          </a:solidFill>
                          <a:effectLst/>
                          <a:latin typeface="Calibri"/>
                        </a:rPr>
                        <a:t>Organismos garantes del </a:t>
                      </a:r>
                      <a:r>
                        <a:rPr lang="es-MX" sz="1400" b="0" i="0" u="none" strike="noStrike" dirty="0" err="1">
                          <a:solidFill>
                            <a:srgbClr val="000000"/>
                          </a:solidFill>
                          <a:effectLst/>
                          <a:latin typeface="Calibri"/>
                        </a:rPr>
                        <a:t>DAI</a:t>
                      </a:r>
                      <a:r>
                        <a:rPr lang="es-MX" sz="1400" b="0" i="0" u="none" strike="noStrike" dirty="0">
                          <a:solidFill>
                            <a:srgbClr val="000000"/>
                          </a:solidFill>
                          <a:effectLst/>
                          <a:latin typeface="Calibri"/>
                        </a:rPr>
                        <a:t> y la protección de datos personales</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7</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a:solidFill>
                            <a:srgbClr val="000000"/>
                          </a:solidFill>
                          <a:effectLst/>
                          <a:latin typeface="Calibri"/>
                        </a:rPr>
                        <a:t>Miguel Castillo, </a:t>
                      </a:r>
                      <a:r>
                        <a:rPr lang="es-MX" sz="1400" b="0" i="0" u="none" strike="noStrike" dirty="0">
                          <a:solidFill>
                            <a:srgbClr val="000000"/>
                          </a:solidFill>
                          <a:effectLst/>
                          <a:latin typeface="Calibri"/>
                        </a:rPr>
                        <a:t>Consultor externo</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7"/>
                  </a:ext>
                </a:extLst>
              </a:tr>
              <a:tr h="298431">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a:solidFill>
                            <a:srgbClr val="000000"/>
                          </a:solidFill>
                          <a:effectLst/>
                          <a:latin typeface="Calibri"/>
                        </a:rPr>
                        <a:t>Instituciones de educación superior dotadas de autonomía</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9</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err="1">
                          <a:solidFill>
                            <a:srgbClr val="000000"/>
                          </a:solidFill>
                          <a:effectLst/>
                          <a:latin typeface="Calibri"/>
                        </a:rPr>
                        <a:t>Issa</a:t>
                      </a:r>
                      <a:r>
                        <a:rPr lang="es-MX" sz="1400" b="1" i="0" u="none" strike="noStrike" dirty="0">
                          <a:solidFill>
                            <a:srgbClr val="000000"/>
                          </a:solidFill>
                          <a:effectLst/>
                          <a:latin typeface="Calibri"/>
                        </a:rPr>
                        <a:t> Luna Pla, </a:t>
                      </a:r>
                      <a:r>
                        <a:rPr lang="es-MX" sz="1400" b="0" i="0" u="none" strike="noStrike" dirty="0">
                          <a:solidFill>
                            <a:srgbClr val="000000"/>
                          </a:solidFill>
                          <a:effectLst/>
                          <a:latin typeface="Calibri"/>
                        </a:rPr>
                        <a:t>UNAM </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8"/>
                  </a:ext>
                </a:extLst>
              </a:tr>
              <a:tr h="349383">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a:solidFill>
                            <a:srgbClr val="000000"/>
                          </a:solidFill>
                          <a:effectLst/>
                          <a:latin typeface="Calibri"/>
                        </a:rPr>
                        <a:t>Partidos políticos</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30</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177800" indent="0" algn="l" fontAlgn="ctr"/>
                      <a:r>
                        <a:rPr lang="es-MX" sz="1400" b="1" i="0" u="none" strike="noStrike" dirty="0">
                          <a:solidFill>
                            <a:srgbClr val="000000"/>
                          </a:solidFill>
                          <a:effectLst/>
                          <a:latin typeface="Calibri"/>
                        </a:rPr>
                        <a:t>María del Carmen Nava </a:t>
                      </a:r>
                      <a:r>
                        <a:rPr lang="es-MX" sz="1400" b="1" i="0" u="none" strike="noStrike" dirty="0" err="1">
                          <a:solidFill>
                            <a:srgbClr val="000000"/>
                          </a:solidFill>
                          <a:effectLst/>
                          <a:latin typeface="Calibri"/>
                        </a:rPr>
                        <a:t>Polina</a:t>
                      </a:r>
                      <a:r>
                        <a:rPr lang="es-MX" sz="1400" b="1" i="0" u="none" strike="noStrike" dirty="0">
                          <a:solidFill>
                            <a:srgbClr val="000000"/>
                          </a:solidFill>
                          <a:effectLst/>
                          <a:latin typeface="Calibri"/>
                        </a:rPr>
                        <a:t>, </a:t>
                      </a:r>
                      <a:r>
                        <a:rPr lang="es-MX" sz="1400" b="0" i="0" u="none" strike="noStrike" dirty="0">
                          <a:solidFill>
                            <a:srgbClr val="000000"/>
                          </a:solidFill>
                          <a:effectLst/>
                          <a:latin typeface="Calibri"/>
                        </a:rPr>
                        <a:t> Visión Legislativa</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09"/>
                  </a:ext>
                </a:extLst>
              </a:tr>
              <a:tr h="283874">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dirty="0">
                          <a:solidFill>
                            <a:srgbClr val="000000"/>
                          </a:solidFill>
                          <a:effectLst/>
                          <a:latin typeface="Calibri"/>
                        </a:rPr>
                        <a:t>Fideicomisos, fondos públicos, mandatos o cualquier contrato análogo</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8</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a:solidFill>
                            <a:srgbClr val="000000"/>
                          </a:solidFill>
                          <a:effectLst/>
                          <a:latin typeface="Calibri"/>
                        </a:rPr>
                        <a:t>Fausto Hernández Trillo, </a:t>
                      </a:r>
                      <a:r>
                        <a:rPr lang="es-MX" sz="1400" b="0" i="0" u="none" strike="noStrike" dirty="0" err="1">
                          <a:solidFill>
                            <a:srgbClr val="000000"/>
                          </a:solidFill>
                          <a:effectLst/>
                          <a:latin typeface="Calibri"/>
                        </a:rPr>
                        <a:t>CIDE</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10"/>
                  </a:ext>
                </a:extLst>
              </a:tr>
              <a:tr h="458565">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dirty="0">
                          <a:solidFill>
                            <a:srgbClr val="000000"/>
                          </a:solidFill>
                          <a:effectLst/>
                          <a:latin typeface="Calibri"/>
                        </a:rPr>
                        <a:t>Autoridades administrativas y jurisdiccionales en materia laboral</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8</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a:solidFill>
                            <a:srgbClr val="000000"/>
                          </a:solidFill>
                          <a:effectLst/>
                          <a:latin typeface="Calibri"/>
                        </a:rPr>
                        <a:t>Carlos de Buen Unna, </a:t>
                      </a:r>
                      <a:r>
                        <a:rPr lang="es-MX" sz="1400" b="0" i="0" u="none" strike="noStrike" dirty="0">
                          <a:solidFill>
                            <a:srgbClr val="000000"/>
                          </a:solidFill>
                          <a:effectLst/>
                          <a:latin typeface="Calibri"/>
                        </a:rPr>
                        <a:t>Consultor externo</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11"/>
                  </a:ext>
                </a:extLst>
              </a:tr>
              <a:tr h="430621">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dirty="0">
                          <a:solidFill>
                            <a:srgbClr val="000000"/>
                          </a:solidFill>
                          <a:effectLst/>
                          <a:latin typeface="Calibri"/>
                        </a:rPr>
                        <a:t>Sindicatos</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4</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0" indent="177800" algn="l" fontAlgn="ctr"/>
                      <a:r>
                        <a:rPr lang="es-MX" sz="1400" b="1" i="0" u="none" strike="noStrike" dirty="0">
                          <a:solidFill>
                            <a:srgbClr val="000000"/>
                          </a:solidFill>
                          <a:effectLst/>
                          <a:latin typeface="Calibri"/>
                        </a:rPr>
                        <a:t>Carlos de Buen Unna, </a:t>
                      </a:r>
                      <a:r>
                        <a:rPr lang="es-MX" sz="1400" b="0" i="0" u="none" strike="noStrike" dirty="0">
                          <a:solidFill>
                            <a:srgbClr val="000000"/>
                          </a:solidFill>
                          <a:effectLst/>
                          <a:latin typeface="Calibri"/>
                        </a:rPr>
                        <a:t>Consultor externo</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12"/>
                  </a:ext>
                </a:extLst>
              </a:tr>
              <a:tr h="356662">
                <a:tc>
                  <a:txBody>
                    <a:bodyPr/>
                    <a:lstStyle/>
                    <a:p>
                      <a:pPr algn="l" fontAlgn="ctr"/>
                      <a:r>
                        <a:rPr lang="es-MX" sz="1600" b="0" i="0" u="none" strike="noStrike">
                          <a:solidFill>
                            <a:srgbClr val="000000"/>
                          </a:solidFill>
                          <a:effectLst/>
                          <a:latin typeface="Calibri"/>
                        </a:rPr>
                        <a:t> </a:t>
                      </a: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l" fontAlgn="ctr"/>
                      <a:r>
                        <a:rPr lang="es-MX" sz="1400" b="0" i="0" u="none" strike="noStrike">
                          <a:solidFill>
                            <a:srgbClr val="000000"/>
                          </a:solidFill>
                          <a:effectLst/>
                          <a:latin typeface="Calibri"/>
                        </a:rPr>
                        <a:t>Fracciones V y VI de las obligaciones comunes</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algn="ctr" fontAlgn="ctr"/>
                      <a:r>
                        <a:rPr lang="es-MX" sz="1400" b="0" i="0" u="none" strike="noStrike" dirty="0">
                          <a:solidFill>
                            <a:srgbClr val="000000"/>
                          </a:solidFill>
                          <a:effectLst/>
                          <a:latin typeface="Calibri"/>
                        </a:rPr>
                        <a:t>2</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tc>
                  <a:txBody>
                    <a:bodyPr/>
                    <a:lstStyle/>
                    <a:p>
                      <a:pPr marL="177800" indent="0" algn="l" fontAlgn="ctr"/>
                      <a:r>
                        <a:rPr lang="es-MX" sz="1400" b="1" i="0" u="none" strike="noStrike" dirty="0">
                          <a:solidFill>
                            <a:srgbClr val="000000"/>
                          </a:solidFill>
                          <a:effectLst/>
                          <a:latin typeface="Calibri"/>
                        </a:rPr>
                        <a:t>Alejandro González Arreola</a:t>
                      </a:r>
                      <a:br>
                        <a:rPr lang="es-MX" sz="1400" b="1" i="0" u="none" strike="noStrike" dirty="0">
                          <a:solidFill>
                            <a:srgbClr val="000000"/>
                          </a:solidFill>
                          <a:effectLst/>
                          <a:latin typeface="Calibri"/>
                        </a:rPr>
                      </a:br>
                      <a:r>
                        <a:rPr lang="es-MX" sz="1400" b="0" i="0" u="none" strike="noStrike" dirty="0" err="1">
                          <a:solidFill>
                            <a:srgbClr val="000000"/>
                          </a:solidFill>
                          <a:effectLst/>
                          <a:latin typeface="Calibri"/>
                        </a:rPr>
                        <a:t>GESOC</a:t>
                      </a: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6350" cap="flat" cmpd="sng" algn="ctr">
                      <a:solidFill>
                        <a:srgbClr val="7030A0"/>
                      </a:solidFill>
                      <a:prstDash val="dash"/>
                      <a:round/>
                      <a:headEnd type="none" w="med" len="med"/>
                      <a:tailEnd type="none" w="med" len="med"/>
                    </a:lnB>
                  </a:tcPr>
                </a:tc>
                <a:extLst>
                  <a:ext uri="{0D108BD9-81ED-4DB2-BD59-A6C34878D82A}">
                    <a16:rowId xmlns:a16="http://schemas.microsoft.com/office/drawing/2014/main" val="10013"/>
                  </a:ext>
                </a:extLst>
              </a:tr>
              <a:tr h="356662">
                <a:tc>
                  <a:txBody>
                    <a:bodyPr/>
                    <a:lstStyle/>
                    <a:p>
                      <a:pPr algn="l" fontAlgn="ctr"/>
                      <a:endParaRPr lang="es-MX" sz="1600" b="0" i="0" u="none" strike="noStrike">
                        <a:solidFill>
                          <a:srgbClr val="000000"/>
                        </a:solidFill>
                        <a:effectLst/>
                        <a:latin typeface="Calibri"/>
                      </a:endParaRPr>
                    </a:p>
                  </a:txBody>
                  <a:tcPr marL="7279" marR="7279" marT="7279" marB="0" anchor="ctr">
                    <a:lnL w="12700" cap="flat" cmpd="sng" algn="ctr">
                      <a:solidFill>
                        <a:srgbClr val="7030A0"/>
                      </a:solidFill>
                      <a:prstDash val="solid"/>
                      <a:round/>
                      <a:headEnd type="none" w="med" len="med"/>
                      <a:tailEnd type="none" w="med" len="med"/>
                    </a:lnL>
                    <a:lnR>
                      <a:noFill/>
                    </a:lnR>
                    <a:lnT w="6350" cap="flat" cmpd="sng" algn="ctr">
                      <a:solidFill>
                        <a:srgbClr val="7030A0"/>
                      </a:solidFill>
                      <a:prstDash val="dash"/>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es-MX" sz="1400" b="1" i="0" u="none" strike="noStrike" dirty="0">
                          <a:solidFill>
                            <a:srgbClr val="000000"/>
                          </a:solidFill>
                          <a:effectLst/>
                          <a:latin typeface="Calibri"/>
                        </a:rPr>
                        <a:t>Suma total de obligaciones específicas</a:t>
                      </a:r>
                    </a:p>
                  </a:txBody>
                  <a:tcPr marL="7279" marR="7279" marT="7279" marB="0" anchor="ctr">
                    <a:lnL>
                      <a:noFill/>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12700" cap="flat" cmpd="sng" algn="ctr">
                      <a:solidFill>
                        <a:srgbClr val="7030A0"/>
                      </a:solidFill>
                      <a:prstDash val="solid"/>
                      <a:round/>
                      <a:headEnd type="none" w="med" len="med"/>
                      <a:tailEnd type="none" w="med" len="med"/>
                    </a:lnB>
                    <a:solidFill>
                      <a:schemeClr val="accent4">
                        <a:lumMod val="40000"/>
                        <a:lumOff val="60000"/>
                      </a:schemeClr>
                    </a:solidFill>
                  </a:tcPr>
                </a:tc>
                <a:tc>
                  <a:txBody>
                    <a:bodyPr/>
                    <a:lstStyle/>
                    <a:p>
                      <a:pPr algn="ctr" fontAlgn="ctr"/>
                      <a:r>
                        <a:rPr lang="es-MX" sz="1400" b="1" i="0" u="none" strike="noStrike" dirty="0">
                          <a:solidFill>
                            <a:srgbClr val="000000"/>
                          </a:solidFill>
                          <a:effectLst/>
                          <a:latin typeface="Calibri"/>
                        </a:rPr>
                        <a:t>138</a:t>
                      </a: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12700" cap="flat" cmpd="sng" algn="ctr">
                      <a:solidFill>
                        <a:srgbClr val="7030A0"/>
                      </a:solidFill>
                      <a:prstDash val="solid"/>
                      <a:round/>
                      <a:headEnd type="none" w="med" len="med"/>
                      <a:tailEnd type="none" w="med" len="med"/>
                    </a:lnB>
                    <a:solidFill>
                      <a:schemeClr val="accent4">
                        <a:lumMod val="40000"/>
                        <a:lumOff val="60000"/>
                      </a:schemeClr>
                    </a:solidFill>
                  </a:tcPr>
                </a:tc>
                <a:tc>
                  <a:txBody>
                    <a:bodyPr/>
                    <a:lstStyle/>
                    <a:p>
                      <a:pPr marL="177800" indent="0" algn="l" fontAlgn="ctr"/>
                      <a:endParaRPr lang="es-MX" sz="1400" b="1" i="0" u="none" strike="noStrike" dirty="0">
                        <a:solidFill>
                          <a:srgbClr val="000000"/>
                        </a:solidFill>
                        <a:effectLst/>
                        <a:latin typeface="Calibri"/>
                      </a:endParaRPr>
                    </a:p>
                  </a:txBody>
                  <a:tcPr marL="7279" marR="7279" marT="7279"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dash"/>
                      <a:round/>
                      <a:headEnd type="none" w="med" len="med"/>
                      <a:tailEnd type="none" w="med" len="med"/>
                    </a:lnT>
                    <a:lnB w="12700" cap="flat" cmpd="sng" algn="ctr">
                      <a:solidFill>
                        <a:srgbClr val="7030A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14"/>
                  </a:ext>
                </a:extLst>
              </a:tr>
            </a:tbl>
          </a:graphicData>
        </a:graphic>
      </p:graphicFrame>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76" y="978"/>
            <a:ext cx="818869" cy="763726"/>
          </a:xfrm>
          <a:prstGeom prst="rect">
            <a:avLst/>
          </a:prstGeom>
        </p:spPr>
      </p:pic>
      <p:sp>
        <p:nvSpPr>
          <p:cNvPr id="3" name="2 Marcador de número de diapositiva"/>
          <p:cNvSpPr>
            <a:spLocks noGrp="1"/>
          </p:cNvSpPr>
          <p:nvPr>
            <p:ph type="sldNum" sz="quarter" idx="12"/>
          </p:nvPr>
        </p:nvSpPr>
        <p:spPr/>
        <p:txBody>
          <a:bodyPr/>
          <a:lstStyle/>
          <a:p>
            <a:fld id="{B22EEE92-B417-4ACB-84B0-576613EB8781}" type="slidenum">
              <a:rPr lang="es-MX" smtClean="0"/>
              <a:t>19</a:t>
            </a:fld>
            <a:endParaRPr lang="es-MX"/>
          </a:p>
        </p:txBody>
      </p:sp>
    </p:spTree>
    <p:extLst>
      <p:ext uri="{BB962C8B-B14F-4D97-AF65-F5344CB8AC3E}">
        <p14:creationId xmlns:p14="http://schemas.microsoft.com/office/powerpoint/2010/main" val="3105781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409430"/>
            <a:ext cx="6482686" cy="600503"/>
          </a:xfrm>
          <a:solidFill>
            <a:srgbClr val="7030A0"/>
          </a:solidFill>
        </p:spPr>
        <p:txBody>
          <a:bodyPr>
            <a:normAutofit fontScale="90000"/>
          </a:bodyPr>
          <a:lstStyle/>
          <a:p>
            <a:pPr algn="r"/>
            <a:r>
              <a:rPr lang="es-MX" sz="4000" dirty="0">
                <a:solidFill>
                  <a:schemeClr val="bg1"/>
                </a:solidFill>
              </a:rPr>
              <a:t>Conteo de criterios</a:t>
            </a:r>
          </a:p>
        </p:txBody>
      </p:sp>
      <p:pic>
        <p:nvPicPr>
          <p:cNvPr id="10"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593" y="221881"/>
            <a:ext cx="930701" cy="868028"/>
          </a:xfrm>
          <a:prstGeom prst="rect">
            <a:avLst/>
          </a:prstGeom>
        </p:spPr>
      </p:pic>
      <p:graphicFrame>
        <p:nvGraphicFramePr>
          <p:cNvPr id="5" name="4 Tabla"/>
          <p:cNvGraphicFramePr>
            <a:graphicFrameLocks noGrp="1"/>
          </p:cNvGraphicFramePr>
          <p:nvPr>
            <p:extLst>
              <p:ext uri="{D42A27DB-BD31-4B8C-83A1-F6EECF244321}">
                <p14:modId xmlns:p14="http://schemas.microsoft.com/office/powerpoint/2010/main" val="1555999526"/>
              </p:ext>
            </p:extLst>
          </p:nvPr>
        </p:nvGraphicFramePr>
        <p:xfrm>
          <a:off x="327547" y="1495647"/>
          <a:ext cx="8202304" cy="4686300"/>
        </p:xfrm>
        <a:graphic>
          <a:graphicData uri="http://schemas.openxmlformats.org/drawingml/2006/table">
            <a:tbl>
              <a:tblPr/>
              <a:tblGrid>
                <a:gridCol w="1001298">
                  <a:extLst>
                    <a:ext uri="{9D8B030D-6E8A-4147-A177-3AD203B41FA5}">
                      <a16:colId xmlns:a16="http://schemas.microsoft.com/office/drawing/2014/main" val="20000"/>
                    </a:ext>
                  </a:extLst>
                </a:gridCol>
                <a:gridCol w="1239107">
                  <a:extLst>
                    <a:ext uri="{9D8B030D-6E8A-4147-A177-3AD203B41FA5}">
                      <a16:colId xmlns:a16="http://schemas.microsoft.com/office/drawing/2014/main" val="20001"/>
                    </a:ext>
                  </a:extLst>
                </a:gridCol>
                <a:gridCol w="1351754">
                  <a:extLst>
                    <a:ext uri="{9D8B030D-6E8A-4147-A177-3AD203B41FA5}">
                      <a16:colId xmlns:a16="http://schemas.microsoft.com/office/drawing/2014/main" val="20002"/>
                    </a:ext>
                  </a:extLst>
                </a:gridCol>
                <a:gridCol w="1289172">
                  <a:extLst>
                    <a:ext uri="{9D8B030D-6E8A-4147-A177-3AD203B41FA5}">
                      <a16:colId xmlns:a16="http://schemas.microsoft.com/office/drawing/2014/main" val="20003"/>
                    </a:ext>
                  </a:extLst>
                </a:gridCol>
                <a:gridCol w="1184870">
                  <a:extLst>
                    <a:ext uri="{9D8B030D-6E8A-4147-A177-3AD203B41FA5}">
                      <a16:colId xmlns:a16="http://schemas.microsoft.com/office/drawing/2014/main" val="20004"/>
                    </a:ext>
                  </a:extLst>
                </a:gridCol>
                <a:gridCol w="1001298">
                  <a:extLst>
                    <a:ext uri="{9D8B030D-6E8A-4147-A177-3AD203B41FA5}">
                      <a16:colId xmlns:a16="http://schemas.microsoft.com/office/drawing/2014/main" val="20005"/>
                    </a:ext>
                  </a:extLst>
                </a:gridCol>
                <a:gridCol w="1134805">
                  <a:extLst>
                    <a:ext uri="{9D8B030D-6E8A-4147-A177-3AD203B41FA5}">
                      <a16:colId xmlns:a16="http://schemas.microsoft.com/office/drawing/2014/main" val="20006"/>
                    </a:ext>
                  </a:extLst>
                </a:gridCol>
              </a:tblGrid>
              <a:tr h="885825">
                <a:tc>
                  <a:txBody>
                    <a:bodyPr/>
                    <a:lstStyle/>
                    <a:p>
                      <a:pPr algn="ctr" rtl="0" fontAlgn="ctr"/>
                      <a:r>
                        <a:rPr lang="es-MX" sz="1600" b="1" i="0" u="none" strike="noStrike" dirty="0">
                          <a:solidFill>
                            <a:srgbClr val="000000"/>
                          </a:solidFill>
                          <a:effectLst/>
                          <a:latin typeface="Calibri"/>
                        </a:rPr>
                        <a:t>Artículo / Fracción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rtl="0" fontAlgn="ctr"/>
                      <a:r>
                        <a:rPr lang="es-MX" sz="1600" b="1" i="0" u="none" strike="noStrike" dirty="0">
                          <a:solidFill>
                            <a:srgbClr val="000000"/>
                          </a:solidFill>
                          <a:effectLst/>
                          <a:latin typeface="Calibri"/>
                        </a:rPr>
                        <a:t>Criterios sustantivos de contenido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rtl="0" fontAlgn="ctr"/>
                      <a:r>
                        <a:rPr lang="es-MX" sz="1600" b="1" i="0" u="none" strike="noStrike" dirty="0">
                          <a:solidFill>
                            <a:srgbClr val="000000"/>
                          </a:solidFill>
                          <a:effectLst/>
                          <a:latin typeface="Calibri"/>
                        </a:rPr>
                        <a:t>Criterios adjetivos de actualización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rtl="0" fontAlgn="ctr"/>
                      <a:r>
                        <a:rPr lang="es-MX" sz="1600" b="1" i="0" u="none" strike="noStrike" dirty="0">
                          <a:solidFill>
                            <a:srgbClr val="000000"/>
                          </a:solidFill>
                          <a:effectLst/>
                          <a:latin typeface="Calibri"/>
                        </a:rPr>
                        <a:t>Criterios adjetivos de confiabilidad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rtl="0" fontAlgn="ctr"/>
                      <a:r>
                        <a:rPr lang="es-MX" sz="1600" b="1" i="0" u="none" strike="noStrike" dirty="0">
                          <a:solidFill>
                            <a:srgbClr val="000000"/>
                          </a:solidFill>
                          <a:effectLst/>
                          <a:latin typeface="Calibri"/>
                        </a:rPr>
                        <a:t>Criterios adjetivos de formato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rtl="0" fontAlgn="ctr"/>
                      <a:r>
                        <a:rPr lang="es-MX" sz="1600" b="1" i="0" u="none" strike="noStrike">
                          <a:solidFill>
                            <a:srgbClr val="000000"/>
                          </a:solidFill>
                          <a:effectLst/>
                          <a:latin typeface="Calibri"/>
                        </a:rPr>
                        <a:t>Total de criterios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rtl="0" fontAlgn="ctr"/>
                      <a:r>
                        <a:rPr lang="es-MX" sz="1600" b="1" i="0" u="none" strike="noStrike" dirty="0">
                          <a:solidFill>
                            <a:srgbClr val="000000"/>
                          </a:solidFill>
                          <a:effectLst/>
                          <a:latin typeface="Calibri"/>
                        </a:rPr>
                        <a:t>Formatos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extLst>
                  <a:ext uri="{0D108BD9-81ED-4DB2-BD59-A6C34878D82A}">
                    <a16:rowId xmlns:a16="http://schemas.microsoft.com/office/drawing/2014/main" val="10000"/>
                  </a:ext>
                </a:extLst>
              </a:tr>
              <a:tr h="247650">
                <a:tc>
                  <a:txBody>
                    <a:bodyPr/>
                    <a:lstStyle/>
                    <a:p>
                      <a:pPr algn="ctr" rtl="0" fontAlgn="ctr"/>
                      <a:r>
                        <a:rPr lang="es-MX" sz="1600" b="1" i="0" u="none" strike="noStrike" dirty="0">
                          <a:solidFill>
                            <a:srgbClr val="000000"/>
                          </a:solidFill>
                          <a:effectLst/>
                          <a:latin typeface="Calibri"/>
                        </a:rPr>
                        <a:t>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1,039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147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147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98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1,431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1"/>
                  </a:ext>
                </a:extLst>
              </a:tr>
              <a:tr h="247650">
                <a:tc>
                  <a:txBody>
                    <a:bodyPr/>
                    <a:lstStyle/>
                    <a:p>
                      <a:pPr algn="ctr" rtl="0" fontAlgn="ctr"/>
                      <a:r>
                        <a:rPr lang="es-MX" sz="1600" b="1" i="0" u="none" strike="noStrike" dirty="0">
                          <a:solidFill>
                            <a:srgbClr val="000000"/>
                          </a:solidFill>
                          <a:effectLst/>
                          <a:latin typeface="Calibri"/>
                        </a:rPr>
                        <a:t>71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400" b="1" i="0" u="none" strike="noStrike">
                          <a:solidFill>
                            <a:srgbClr val="000000"/>
                          </a:solidFill>
                          <a:effectLst/>
                          <a:latin typeface="Calibri"/>
                        </a:rPr>
                        <a:t>125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400" b="1" i="0" u="none" strike="noStrike" dirty="0">
                          <a:solidFill>
                            <a:srgbClr val="000000"/>
                          </a:solidFill>
                          <a:effectLst/>
                          <a:latin typeface="Calibri"/>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400" b="1" i="0" u="none" strike="noStrike">
                          <a:solidFill>
                            <a:srgbClr val="000000"/>
                          </a:solidFill>
                          <a:effectLst/>
                          <a:latin typeface="Calibri"/>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400" b="1" i="0" u="none" strike="noStrike">
                          <a:solidFill>
                            <a:srgbClr val="000000"/>
                          </a:solidFill>
                          <a:effectLst/>
                          <a:latin typeface="Calibri"/>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197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400" b="1" i="0" u="none" strike="noStrike">
                          <a:solidFill>
                            <a:srgbClr val="000000"/>
                          </a:solidFill>
                          <a:effectLst/>
                          <a:latin typeface="Calibri"/>
                        </a:rPr>
                        <a:t>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2"/>
                  </a:ext>
                </a:extLst>
              </a:tr>
              <a:tr h="247650">
                <a:tc>
                  <a:txBody>
                    <a:bodyPr/>
                    <a:lstStyle/>
                    <a:p>
                      <a:pPr algn="ctr" rtl="0" fontAlgn="ctr"/>
                      <a:r>
                        <a:rPr lang="es-MX" sz="1600" b="1" i="0" u="none" strike="noStrike" dirty="0">
                          <a:solidFill>
                            <a:srgbClr val="000000"/>
                          </a:solidFill>
                          <a:effectLst/>
                          <a:latin typeface="Calibri"/>
                        </a:rPr>
                        <a:t>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359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479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3"/>
                  </a:ext>
                </a:extLst>
              </a:tr>
              <a:tr h="247650">
                <a:tc>
                  <a:txBody>
                    <a:bodyPr/>
                    <a:lstStyle/>
                    <a:p>
                      <a:pPr algn="ctr" rtl="0" fontAlgn="ctr"/>
                      <a:r>
                        <a:rPr lang="es-MX" sz="1600" b="1" i="0" u="none" strike="noStrike">
                          <a:solidFill>
                            <a:srgbClr val="000000"/>
                          </a:solidFill>
                          <a:effectLst/>
                          <a:latin typeface="Calibri"/>
                        </a:rPr>
                        <a:t>73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4"/>
                  </a:ext>
                </a:extLst>
              </a:tr>
              <a:tr h="247650">
                <a:tc>
                  <a:txBody>
                    <a:bodyPr/>
                    <a:lstStyle/>
                    <a:p>
                      <a:pPr algn="ctr" rtl="0" fontAlgn="ctr"/>
                      <a:r>
                        <a:rPr lang="es-MX" sz="1600" b="1" i="0" u="none" strike="noStrike" dirty="0">
                          <a:solidFill>
                            <a:srgbClr val="000000"/>
                          </a:solidFill>
                          <a:effectLst/>
                          <a:latin typeface="Calibri"/>
                        </a:rPr>
                        <a:t>74_F_I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329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441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5"/>
                  </a:ext>
                </a:extLst>
              </a:tr>
              <a:tr h="247650">
                <a:tc>
                  <a:txBody>
                    <a:bodyPr/>
                    <a:lstStyle/>
                    <a:p>
                      <a:pPr algn="ctr" fontAlgn="b"/>
                      <a:r>
                        <a:rPr lang="es-MX" sz="1600" b="1" i="0" u="none" strike="noStrike" kern="1200" dirty="0">
                          <a:solidFill>
                            <a:srgbClr val="000000"/>
                          </a:solidFill>
                          <a:effectLst/>
                          <a:latin typeface="Calibri"/>
                          <a:ea typeface="+mn-ea"/>
                          <a:cs typeface="+mn-cs"/>
                        </a:rPr>
                        <a:t>74_F_II</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algn="ctr" defTabSz="914400" rtl="0" eaLnBrk="1" fontAlgn="ctr" latinLnBrk="0" hangingPunct="1"/>
                      <a:r>
                        <a:rPr lang="es-MX" sz="1600" b="1" i="0" u="none" strike="noStrike" kern="1200" dirty="0">
                          <a:solidFill>
                            <a:srgbClr val="000000"/>
                          </a:solidFill>
                          <a:effectLst/>
                          <a:latin typeface="Calibri"/>
                          <a:ea typeface="+mn-ea"/>
                          <a:cs typeface="+mn-cs"/>
                        </a:rPr>
                        <a:t>90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algn="ctr" defTabSz="914400" rtl="0" eaLnBrk="1" fontAlgn="ctr" latinLnBrk="0" hangingPunct="1"/>
                      <a:r>
                        <a:rPr lang="es-MX" sz="1600" b="1" i="0" u="none" strike="noStrike" kern="1200" dirty="0">
                          <a:solidFill>
                            <a:srgbClr val="000000"/>
                          </a:solidFill>
                          <a:effectLst/>
                          <a:latin typeface="Calibri"/>
                          <a:ea typeface="+mn-ea"/>
                          <a:cs typeface="+mn-cs"/>
                        </a:rPr>
                        <a:t>39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algn="ctr" defTabSz="914400" rtl="0" eaLnBrk="1" fontAlgn="ctr" latinLnBrk="0" hangingPunct="1"/>
                      <a:r>
                        <a:rPr lang="es-MX" sz="1600" b="1" i="0" u="none" strike="noStrike" kern="1200" dirty="0">
                          <a:solidFill>
                            <a:srgbClr val="000000"/>
                          </a:solidFill>
                          <a:effectLst/>
                          <a:latin typeface="Calibri"/>
                          <a:ea typeface="+mn-ea"/>
                          <a:cs typeface="+mn-cs"/>
                        </a:rPr>
                        <a:t>39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algn="ctr" defTabSz="914400" rtl="0" eaLnBrk="1" fontAlgn="ctr" latinLnBrk="0" hangingPunct="1"/>
                      <a:r>
                        <a:rPr lang="es-MX" sz="1600" b="1" i="0" u="none" strike="noStrike" kern="1200">
                          <a:solidFill>
                            <a:srgbClr val="000000"/>
                          </a:solidFill>
                          <a:effectLst/>
                          <a:latin typeface="Calibri"/>
                          <a:ea typeface="+mn-ea"/>
                          <a:cs typeface="+mn-cs"/>
                        </a:rPr>
                        <a:t>26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algn="ctr" defTabSz="914400" rtl="0" eaLnBrk="1" fontAlgn="ctr" latinLnBrk="0" hangingPunct="1"/>
                      <a:r>
                        <a:rPr lang="es-MX" sz="1600" b="1" i="0" u="none" strike="noStrike" kern="1200" dirty="0">
                          <a:solidFill>
                            <a:srgbClr val="000000"/>
                          </a:solidFill>
                          <a:effectLst/>
                          <a:latin typeface="Calibri"/>
                          <a:ea typeface="+mn-ea"/>
                          <a:cs typeface="+mn-cs"/>
                        </a:rPr>
                        <a:t>194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0" algn="ctr" defTabSz="914400" rtl="0" eaLnBrk="1" fontAlgn="ctr" latinLnBrk="0" hangingPunct="1"/>
                      <a:r>
                        <a:rPr lang="es-MX" sz="1600" b="1" i="0" u="none" strike="noStrike" kern="1200" dirty="0">
                          <a:solidFill>
                            <a:srgbClr val="000000"/>
                          </a:solidFill>
                          <a:effectLst/>
                          <a:latin typeface="Calibri"/>
                          <a:ea typeface="+mn-ea"/>
                          <a:cs typeface="+mn-cs"/>
                        </a:rPr>
                        <a:t>13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6"/>
                  </a:ext>
                </a:extLst>
              </a:tr>
              <a:tr h="247650">
                <a:tc>
                  <a:txBody>
                    <a:bodyPr/>
                    <a:lstStyle/>
                    <a:p>
                      <a:pPr algn="ctr" rtl="0" fontAlgn="ctr"/>
                      <a:r>
                        <a:rPr lang="es-MX" sz="1600" b="1" i="0" u="none" strike="noStrike" dirty="0">
                          <a:solidFill>
                            <a:srgbClr val="000000"/>
                          </a:solidFill>
                          <a:effectLst/>
                          <a:latin typeface="Calibri"/>
                        </a:rPr>
                        <a:t>74_F_III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183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7"/>
                  </a:ext>
                </a:extLst>
              </a:tr>
              <a:tr h="247650">
                <a:tc>
                  <a:txBody>
                    <a:bodyPr/>
                    <a:lstStyle/>
                    <a:p>
                      <a:pPr algn="ctr" rtl="0" fontAlgn="ctr"/>
                      <a:r>
                        <a:rPr lang="es-MX" sz="1600" b="1" i="0" u="none" strike="noStrike" dirty="0">
                          <a:solidFill>
                            <a:srgbClr val="000000"/>
                          </a:solidFill>
                          <a:effectLst/>
                          <a:latin typeface="Calibri"/>
                        </a:rPr>
                        <a:t>75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8"/>
                  </a:ext>
                </a:extLst>
              </a:tr>
              <a:tr h="247650">
                <a:tc>
                  <a:txBody>
                    <a:bodyPr/>
                    <a:lstStyle/>
                    <a:p>
                      <a:pPr algn="ctr" rtl="0" fontAlgn="ctr"/>
                      <a:r>
                        <a:rPr lang="es-MX" sz="1600" b="1" i="0" u="none" strike="noStrike" dirty="0">
                          <a:solidFill>
                            <a:srgbClr val="000000"/>
                          </a:solidFill>
                          <a:effectLst/>
                          <a:latin typeface="Calibri"/>
                        </a:rPr>
                        <a:t>76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90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90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519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09"/>
                  </a:ext>
                </a:extLst>
              </a:tr>
              <a:tr h="247650">
                <a:tc>
                  <a:txBody>
                    <a:bodyPr/>
                    <a:lstStyle/>
                    <a:p>
                      <a:pPr algn="ctr" rtl="0" fontAlgn="ctr"/>
                      <a:r>
                        <a:rPr lang="es-MX" sz="1600" b="1" i="0" u="none" strike="noStrike" dirty="0">
                          <a:solidFill>
                            <a:srgbClr val="000000"/>
                          </a:solidFill>
                          <a:effectLst/>
                          <a:latin typeface="Calibri"/>
                        </a:rPr>
                        <a:t>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183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10"/>
                  </a:ext>
                </a:extLst>
              </a:tr>
              <a:tr h="247650">
                <a:tc>
                  <a:txBody>
                    <a:bodyPr/>
                    <a:lstStyle/>
                    <a:p>
                      <a:pPr algn="ctr" rtl="0" fontAlgn="ctr"/>
                      <a:r>
                        <a:rPr lang="es-MX" sz="1600" b="1" i="0" u="none" strike="noStrike" dirty="0">
                          <a:solidFill>
                            <a:srgbClr val="000000"/>
                          </a:solidFill>
                          <a:effectLst/>
                          <a:latin typeface="Calibri"/>
                        </a:rPr>
                        <a:t>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11"/>
                  </a:ext>
                </a:extLst>
              </a:tr>
              <a:tr h="247650">
                <a:tc>
                  <a:txBody>
                    <a:bodyPr/>
                    <a:lstStyle/>
                    <a:p>
                      <a:pPr algn="ctr" rtl="0" fontAlgn="ctr"/>
                      <a:r>
                        <a:rPr lang="es-MX" sz="1600" b="1" i="0" u="none" strike="noStrike" dirty="0">
                          <a:solidFill>
                            <a:srgbClr val="000000"/>
                          </a:solidFill>
                          <a:effectLst/>
                          <a:latin typeface="Calibri"/>
                        </a:rPr>
                        <a:t>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12"/>
                  </a:ext>
                </a:extLst>
              </a:tr>
              <a:tr h="247650">
                <a:tc>
                  <a:txBody>
                    <a:bodyPr/>
                    <a:lstStyle/>
                    <a:p>
                      <a:pPr algn="ctr" rtl="0" fontAlgn="ctr"/>
                      <a:r>
                        <a:rPr lang="es-MX" sz="1600" b="1" i="0" u="none" strike="noStrike" dirty="0">
                          <a:solidFill>
                            <a:srgbClr val="000000"/>
                          </a:solidFill>
                          <a:effectLst/>
                          <a:latin typeface="Calibri"/>
                        </a:rPr>
                        <a:t>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extLst>
                  <a:ext uri="{0D108BD9-81ED-4DB2-BD59-A6C34878D82A}">
                    <a16:rowId xmlns:a16="http://schemas.microsoft.com/office/drawing/2014/main" val="10013"/>
                  </a:ext>
                </a:extLst>
              </a:tr>
              <a:tr h="247650">
                <a:tc>
                  <a:txBody>
                    <a:bodyPr/>
                    <a:lstStyle/>
                    <a:p>
                      <a:pPr algn="ctr" rtl="0" fontAlgn="ctr"/>
                      <a:r>
                        <a:rPr lang="es-MX" sz="1600" b="1" i="0" u="none" strike="noStrike" dirty="0">
                          <a:solidFill>
                            <a:srgbClr val="000000"/>
                          </a:solidFill>
                          <a:effectLst/>
                          <a:latin typeface="Calibri"/>
                        </a:rPr>
                        <a:t>82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B8B7"/>
                    </a:solidFill>
                  </a:tcPr>
                </a:tc>
                <a:tc>
                  <a:txBody>
                    <a:bodyPr/>
                    <a:lstStyle/>
                    <a:p>
                      <a:pPr algn="ctr" rtl="0" fontAlgn="ctr"/>
                      <a:r>
                        <a:rPr lang="es-MX" sz="1600" b="1" i="0" u="none" strike="noStrike">
                          <a:solidFill>
                            <a:srgbClr val="000000"/>
                          </a:solidFill>
                          <a:effectLst/>
                          <a:latin typeface="Calibri"/>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B8B7"/>
                    </a:solidFill>
                  </a:tcPr>
                </a:tc>
                <a:tc>
                  <a:txBody>
                    <a:bodyPr/>
                    <a:lstStyle/>
                    <a:p>
                      <a:pPr algn="ctr" rtl="0" fontAlgn="ctr"/>
                      <a:r>
                        <a:rPr lang="es-MX" sz="1600" b="1" i="0" u="none" strike="noStrike" dirty="0">
                          <a:solidFill>
                            <a:srgbClr val="000000"/>
                          </a:solidFill>
                          <a:effectLst/>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B8B7"/>
                    </a:solidFill>
                  </a:tcPr>
                </a:tc>
                <a:extLst>
                  <a:ext uri="{0D108BD9-81ED-4DB2-BD59-A6C34878D82A}">
                    <a16:rowId xmlns:a16="http://schemas.microsoft.com/office/drawing/2014/main" val="10014"/>
                  </a:ext>
                </a:extLst>
              </a:tr>
              <a:tr h="247650">
                <a:tc>
                  <a:txBody>
                    <a:bodyPr/>
                    <a:lstStyle/>
                    <a:p>
                      <a:pPr algn="ctr" rtl="0" fontAlgn="ctr"/>
                      <a:r>
                        <a:rPr lang="es-MX" sz="1600" b="1" i="0" u="none" strike="noStrike" dirty="0">
                          <a:solidFill>
                            <a:srgbClr val="FFFFFF"/>
                          </a:solidFill>
                          <a:effectLst/>
                          <a:latin typeface="Calibri"/>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fontAlgn="b"/>
                      <a:r>
                        <a:rPr lang="es-MX" sz="1600" b="1" i="0" u="none" strike="noStrike" dirty="0">
                          <a:solidFill>
                            <a:schemeClr val="bg1"/>
                          </a:solidFill>
                          <a:effectLst/>
                          <a:latin typeface="Calibri"/>
                        </a:rPr>
                        <a:t>2,720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fontAlgn="b"/>
                      <a:r>
                        <a:rPr lang="es-MX" sz="1600" b="1" i="0" u="none" strike="noStrike" dirty="0">
                          <a:solidFill>
                            <a:schemeClr val="bg1"/>
                          </a:solidFill>
                          <a:effectLst/>
                          <a:latin typeface="Calibri"/>
                        </a:rPr>
                        <a:t>510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fontAlgn="b"/>
                      <a:r>
                        <a:rPr lang="es-MX" sz="1600" b="1" i="0" u="none" strike="noStrike" dirty="0">
                          <a:solidFill>
                            <a:schemeClr val="bg1"/>
                          </a:solidFill>
                          <a:effectLst/>
                          <a:latin typeface="Calibri"/>
                        </a:rPr>
                        <a:t>501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fontAlgn="b"/>
                      <a:r>
                        <a:rPr lang="es-MX" sz="1600" b="1" i="0" u="none" strike="noStrike" dirty="0">
                          <a:solidFill>
                            <a:schemeClr val="bg1"/>
                          </a:solidFill>
                          <a:effectLst/>
                          <a:latin typeface="Calibri"/>
                        </a:rPr>
                        <a:t>334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fontAlgn="b"/>
                      <a:r>
                        <a:rPr lang="es-MX" sz="1600" b="1" i="0" u="none" strike="noStrike" dirty="0">
                          <a:solidFill>
                            <a:schemeClr val="bg1"/>
                          </a:solidFill>
                          <a:effectLst/>
                          <a:latin typeface="Calibri"/>
                        </a:rPr>
                        <a:t>4,065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fontAlgn="b"/>
                      <a:r>
                        <a:rPr lang="es-MX" sz="1600" b="1" i="0" u="none" strike="noStrike" dirty="0">
                          <a:solidFill>
                            <a:schemeClr val="bg1"/>
                          </a:solidFill>
                          <a:effectLst/>
                          <a:latin typeface="Calibri"/>
                        </a:rPr>
                        <a:t>225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extLst>
                  <a:ext uri="{0D108BD9-81ED-4DB2-BD59-A6C34878D82A}">
                    <a16:rowId xmlns:a16="http://schemas.microsoft.com/office/drawing/2014/main" val="10015"/>
                  </a:ext>
                </a:extLst>
              </a:tr>
            </a:tbl>
          </a:graphicData>
        </a:graphic>
      </p:graphicFrame>
      <p:sp>
        <p:nvSpPr>
          <p:cNvPr id="9" name="8 Elipse"/>
          <p:cNvSpPr/>
          <p:nvPr/>
        </p:nvSpPr>
        <p:spPr>
          <a:xfrm>
            <a:off x="6217618" y="5920389"/>
            <a:ext cx="1370537" cy="338481"/>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 name="2 Marcador de número de diapositiva"/>
          <p:cNvSpPr>
            <a:spLocks noGrp="1"/>
          </p:cNvSpPr>
          <p:nvPr>
            <p:ph type="sldNum" sz="quarter" idx="12"/>
          </p:nvPr>
        </p:nvSpPr>
        <p:spPr/>
        <p:txBody>
          <a:bodyPr/>
          <a:lstStyle/>
          <a:p>
            <a:fld id="{B22EEE92-B417-4ACB-84B0-576613EB8781}" type="slidenum">
              <a:rPr lang="es-MX" smtClean="0"/>
              <a:t>20</a:t>
            </a:fld>
            <a:endParaRPr lang="es-MX"/>
          </a:p>
        </p:txBody>
      </p:sp>
    </p:spTree>
    <p:extLst>
      <p:ext uri="{BB962C8B-B14F-4D97-AF65-F5344CB8AC3E}">
        <p14:creationId xmlns:p14="http://schemas.microsoft.com/office/powerpoint/2010/main" val="1811482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60648"/>
            <a:ext cx="6701050" cy="600503"/>
          </a:xfrm>
          <a:solidFill>
            <a:srgbClr val="7030A0"/>
          </a:solidFill>
        </p:spPr>
        <p:txBody>
          <a:bodyPr>
            <a:normAutofit fontScale="90000"/>
          </a:bodyPr>
          <a:lstStyle/>
          <a:p>
            <a:pPr algn="r"/>
            <a:r>
              <a:rPr lang="es-MX" dirty="0">
                <a:solidFill>
                  <a:schemeClr val="bg1"/>
                </a:solidFill>
              </a:rPr>
              <a:t>Consultas </a:t>
            </a:r>
            <a:endParaRPr lang="es-MX" sz="4000" dirty="0">
              <a:solidFill>
                <a:schemeClr val="bg1"/>
              </a:solidFill>
            </a:endParaRPr>
          </a:p>
        </p:txBody>
      </p:sp>
      <p:sp>
        <p:nvSpPr>
          <p:cNvPr id="6" name="5 Rectángulo"/>
          <p:cNvSpPr/>
          <p:nvPr/>
        </p:nvSpPr>
        <p:spPr>
          <a:xfrm>
            <a:off x="736947" y="1650280"/>
            <a:ext cx="7867502" cy="4493538"/>
          </a:xfrm>
          <a:prstGeom prst="rect">
            <a:avLst/>
          </a:prstGeom>
        </p:spPr>
        <p:txBody>
          <a:bodyPr wrap="square">
            <a:spAutoFit/>
          </a:bodyPr>
          <a:lstStyle/>
          <a:p>
            <a:pPr lvl="0" algn="just"/>
            <a:r>
              <a:rPr lang="es-MX" sz="2200" b="1" dirty="0"/>
              <a:t>Vías usadas para una consulta amplia e incluyente:</a:t>
            </a:r>
          </a:p>
          <a:p>
            <a:pPr lvl="0" algn="just"/>
            <a:endParaRPr lang="es-MX" sz="2200" b="1" dirty="0"/>
          </a:p>
          <a:p>
            <a:pPr marL="457200" lvl="0" indent="-457200" algn="just">
              <a:buFont typeface="+mj-lt"/>
              <a:buAutoNum type="arabicPeriod"/>
            </a:pPr>
            <a:r>
              <a:rPr lang="es-MX" sz="2200" b="1" dirty="0"/>
              <a:t>Oficios remitidos a los sujetos obligados de la federación </a:t>
            </a:r>
            <a:r>
              <a:rPr lang="es-MX" sz="2200" dirty="0"/>
              <a:t>y a los integrantes del Sistema Nacional de Transparencia (1,614 oficios, de los cuales 520 fueron para órganos garantes y 1,094 para sujetos obligados federales).</a:t>
            </a:r>
          </a:p>
          <a:p>
            <a:pPr marL="457200" lvl="0" indent="-457200" algn="just">
              <a:buFont typeface="+mj-lt"/>
              <a:buAutoNum type="arabicPeriod"/>
            </a:pPr>
            <a:endParaRPr lang="es-MX" sz="2200" dirty="0"/>
          </a:p>
          <a:p>
            <a:pPr marL="457200" lvl="0" indent="-457200" algn="just">
              <a:buFont typeface="+mj-lt"/>
              <a:buAutoNum type="arabicPeriod"/>
            </a:pPr>
            <a:r>
              <a:rPr lang="es-MX" sz="2200" b="1" dirty="0"/>
              <a:t>Colaboración </a:t>
            </a:r>
            <a:r>
              <a:rPr lang="es-MX" sz="2200" dirty="0"/>
              <a:t>solicitada a los </a:t>
            </a:r>
            <a:r>
              <a:rPr lang="es-MX" sz="2200" b="1" dirty="0"/>
              <a:t>organismos garantes locales </a:t>
            </a:r>
            <a:r>
              <a:rPr lang="es-MX" sz="2200" dirty="0"/>
              <a:t>para involucrar a los SO considerados estratégicos.</a:t>
            </a:r>
          </a:p>
          <a:p>
            <a:pPr marL="457200" lvl="0" indent="-457200" algn="just">
              <a:buFont typeface="+mj-lt"/>
              <a:buAutoNum type="arabicPeriod"/>
            </a:pPr>
            <a:endParaRPr lang="es-MX" sz="2200" dirty="0"/>
          </a:p>
          <a:p>
            <a:pPr marL="457200" lvl="0" indent="-457200" algn="just">
              <a:buFont typeface="+mj-lt"/>
              <a:buAutoNum type="arabicPeriod"/>
            </a:pPr>
            <a:r>
              <a:rPr lang="es-MX" sz="2200" b="1" dirty="0"/>
              <a:t>Habilitación de un micrositio </a:t>
            </a:r>
            <a:r>
              <a:rPr lang="es-MX" sz="2200" dirty="0"/>
              <a:t>para que cualquier persona pudiera participar en la consulta de los Lineamientos Técnicos. </a:t>
            </a:r>
          </a:p>
          <a:p>
            <a:pPr marL="457200" lvl="0" indent="-457200" algn="just">
              <a:buFont typeface="+mj-lt"/>
              <a:buAutoNum type="arabicPeriod"/>
            </a:pPr>
            <a:endParaRPr lang="es-MX" sz="2200" dirty="0"/>
          </a:p>
        </p:txBody>
      </p: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722" y="194585"/>
            <a:ext cx="1064450" cy="992770"/>
          </a:xfrm>
          <a:prstGeom prst="rect">
            <a:avLst/>
          </a:prstGeom>
        </p:spPr>
      </p:pic>
      <p:sp>
        <p:nvSpPr>
          <p:cNvPr id="3" name="2 Marcador de número de diapositiva"/>
          <p:cNvSpPr>
            <a:spLocks noGrp="1"/>
          </p:cNvSpPr>
          <p:nvPr>
            <p:ph type="sldNum" sz="quarter" idx="12"/>
          </p:nvPr>
        </p:nvSpPr>
        <p:spPr/>
        <p:txBody>
          <a:bodyPr/>
          <a:lstStyle/>
          <a:p>
            <a:fld id="{B22EEE92-B417-4ACB-84B0-576613EB8781}" type="slidenum">
              <a:rPr lang="es-MX" smtClean="0"/>
              <a:t>21</a:t>
            </a:fld>
            <a:endParaRPr lang="es-MX"/>
          </a:p>
        </p:txBody>
      </p:sp>
    </p:spTree>
    <p:extLst>
      <p:ext uri="{BB962C8B-B14F-4D97-AF65-F5344CB8AC3E}">
        <p14:creationId xmlns:p14="http://schemas.microsoft.com/office/powerpoint/2010/main" val="1859219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409430"/>
            <a:ext cx="6701050" cy="600503"/>
          </a:xfrm>
          <a:solidFill>
            <a:srgbClr val="7030A0"/>
          </a:solidFill>
        </p:spPr>
        <p:txBody>
          <a:bodyPr>
            <a:noAutofit/>
          </a:bodyPr>
          <a:lstStyle/>
          <a:p>
            <a:pPr algn="r"/>
            <a:r>
              <a:rPr lang="es-MX" sz="3600" dirty="0">
                <a:solidFill>
                  <a:schemeClr val="bg1"/>
                </a:solidFill>
              </a:rPr>
              <a:t>Consultas </a:t>
            </a:r>
            <a:endParaRPr lang="es-MX" sz="3200" dirty="0">
              <a:solidFill>
                <a:schemeClr val="bg1"/>
              </a:solidFill>
            </a:endParaRPr>
          </a:p>
        </p:txBody>
      </p:sp>
      <p:sp>
        <p:nvSpPr>
          <p:cNvPr id="6" name="5 Rectángulo"/>
          <p:cNvSpPr/>
          <p:nvPr/>
        </p:nvSpPr>
        <p:spPr>
          <a:xfrm>
            <a:off x="204721" y="1219301"/>
            <a:ext cx="8652676" cy="5139869"/>
          </a:xfrm>
          <a:prstGeom prst="rect">
            <a:avLst/>
          </a:prstGeom>
        </p:spPr>
        <p:txBody>
          <a:bodyPr wrap="square">
            <a:spAutoFit/>
          </a:bodyPr>
          <a:lstStyle/>
          <a:p>
            <a:pPr lvl="0" algn="just"/>
            <a:endParaRPr lang="es-MX" sz="1000" dirty="0"/>
          </a:p>
          <a:p>
            <a:pPr lvl="0" algn="just"/>
            <a:r>
              <a:rPr lang="es-MX" sz="2000" b="1" dirty="0"/>
              <a:t>Documentos difundidos:</a:t>
            </a:r>
          </a:p>
          <a:p>
            <a:pPr marL="800100" lvl="1" indent="-342900" fontAlgn="base" hangingPunct="0">
              <a:buFont typeface="Courier New" panose="02070309020205020404" pitchFamily="49" charset="0"/>
              <a:buChar char="o"/>
            </a:pPr>
            <a:endParaRPr lang="es-MX" dirty="0"/>
          </a:p>
          <a:p>
            <a:pPr marL="800100" lvl="1" indent="-342900" fontAlgn="base" hangingPunct="0">
              <a:buFont typeface="Courier New" panose="02070309020205020404" pitchFamily="49" charset="0"/>
              <a:buChar char="o"/>
            </a:pPr>
            <a:r>
              <a:rPr lang="es-MX" sz="2000" dirty="0"/>
              <a:t>Nota Técnica sobre la implementación de los </a:t>
            </a:r>
            <a:r>
              <a:rPr lang="es-MX" sz="2000" i="1" dirty="0"/>
              <a:t>Lineamientos Técnicos</a:t>
            </a:r>
            <a:r>
              <a:rPr lang="es-MX" sz="2000" dirty="0"/>
              <a:t>.</a:t>
            </a:r>
          </a:p>
          <a:p>
            <a:pPr marL="800100" lvl="1" indent="-342900" fontAlgn="base" hangingPunct="0">
              <a:buFont typeface="Courier New" panose="02070309020205020404" pitchFamily="49" charset="0"/>
              <a:buChar char="o"/>
            </a:pPr>
            <a:endParaRPr lang="es-MX" sz="1600" dirty="0"/>
          </a:p>
          <a:p>
            <a:pPr marL="800100" lvl="1" indent="-342900" fontAlgn="base" hangingPunct="0">
              <a:buFont typeface="Courier New" panose="02070309020205020404" pitchFamily="49" charset="0"/>
              <a:buChar char="o"/>
            </a:pPr>
            <a:r>
              <a:rPr lang="es-MX" sz="2000" dirty="0"/>
              <a:t>Proyecto de </a:t>
            </a:r>
            <a:r>
              <a:rPr lang="es-MX" sz="2000" i="1" dirty="0"/>
              <a:t>Lineamientos Técnicos de las obligaciones de transparencia comunes y específicas</a:t>
            </a:r>
            <a:r>
              <a:rPr lang="es-MX" sz="2000" dirty="0"/>
              <a:t>.</a:t>
            </a:r>
          </a:p>
          <a:p>
            <a:pPr marL="800100" lvl="1" indent="-342900" fontAlgn="base" hangingPunct="0">
              <a:buFont typeface="Courier New" panose="02070309020205020404" pitchFamily="49" charset="0"/>
              <a:buChar char="o"/>
            </a:pPr>
            <a:endParaRPr lang="es-MX" sz="1600" dirty="0"/>
          </a:p>
          <a:p>
            <a:pPr marL="800100" lvl="1" indent="-342900" fontAlgn="base" hangingPunct="0">
              <a:buFont typeface="Courier New" panose="02070309020205020404" pitchFamily="49" charset="0"/>
              <a:buChar char="o"/>
            </a:pPr>
            <a:r>
              <a:rPr lang="es-MX" sz="2000" dirty="0"/>
              <a:t>Propuesta de Tabla de Aplicabilidad general de las obligaciones de transparencia y de las específicas para sindicatos.</a:t>
            </a:r>
          </a:p>
          <a:p>
            <a:pPr marL="800100" lvl="1" indent="-342900" fontAlgn="base" hangingPunct="0">
              <a:buFont typeface="Courier New" panose="02070309020205020404" pitchFamily="49" charset="0"/>
              <a:buChar char="o"/>
            </a:pPr>
            <a:endParaRPr lang="es-MX" sz="1600" dirty="0"/>
          </a:p>
          <a:p>
            <a:pPr marL="800100" lvl="1" indent="-342900" fontAlgn="base" hangingPunct="0">
              <a:buFont typeface="Courier New" panose="02070309020205020404" pitchFamily="49" charset="0"/>
              <a:buChar char="o"/>
            </a:pPr>
            <a:r>
              <a:rPr lang="es-MX" sz="2000" dirty="0"/>
              <a:t>Formulario para observaciones y/o propuestas.</a:t>
            </a:r>
          </a:p>
          <a:p>
            <a:pPr marL="800100" lvl="1" indent="-342900" fontAlgn="base" hangingPunct="0">
              <a:buFont typeface="Courier New" panose="02070309020205020404" pitchFamily="49" charset="0"/>
              <a:buChar char="o"/>
            </a:pPr>
            <a:endParaRPr lang="es-MX" sz="1600" dirty="0"/>
          </a:p>
          <a:p>
            <a:pPr marL="800100" lvl="1" indent="-342900" fontAlgn="base" hangingPunct="0">
              <a:buFont typeface="Courier New" panose="02070309020205020404" pitchFamily="49" charset="0"/>
              <a:buChar char="o"/>
            </a:pPr>
            <a:r>
              <a:rPr lang="es-MX" sz="2000" dirty="0"/>
              <a:t>Ley General de Transparencia y Acceso a la Información.</a:t>
            </a:r>
          </a:p>
          <a:p>
            <a:pPr marL="800100" lvl="1" indent="-342900" fontAlgn="base" hangingPunct="0">
              <a:buFont typeface="Courier New" panose="02070309020205020404" pitchFamily="49" charset="0"/>
              <a:buChar char="o"/>
            </a:pPr>
            <a:endParaRPr lang="es-MX" sz="1600" dirty="0"/>
          </a:p>
          <a:p>
            <a:pPr marL="800100" lvl="1" indent="-342900" fontAlgn="base" hangingPunct="0">
              <a:buFont typeface="Courier New" panose="02070309020205020404" pitchFamily="49" charset="0"/>
              <a:buChar char="o"/>
            </a:pPr>
            <a:r>
              <a:rPr lang="es-MX" sz="2000" dirty="0"/>
              <a:t>Presentación </a:t>
            </a:r>
            <a:r>
              <a:rPr lang="es-MX" sz="2000" i="1" dirty="0"/>
              <a:t>Las nuevas obligaciones del Transparencia, de la Semana Nacional de Transparencia 2015</a:t>
            </a:r>
            <a:r>
              <a:rPr lang="es-MX" sz="2000" dirty="0"/>
              <a:t>, misma que ofrece un panorama general de la propuesta de Lineamientos Técnicos.</a:t>
            </a:r>
          </a:p>
        </p:txBody>
      </p: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313" y="194585"/>
            <a:ext cx="1173703" cy="1094666"/>
          </a:xfrm>
          <a:prstGeom prst="rect">
            <a:avLst/>
          </a:prstGeom>
        </p:spPr>
      </p:pic>
      <p:sp>
        <p:nvSpPr>
          <p:cNvPr id="3" name="2 Marcador de número de diapositiva"/>
          <p:cNvSpPr>
            <a:spLocks noGrp="1"/>
          </p:cNvSpPr>
          <p:nvPr>
            <p:ph type="sldNum" sz="quarter" idx="12"/>
          </p:nvPr>
        </p:nvSpPr>
        <p:spPr/>
        <p:txBody>
          <a:bodyPr/>
          <a:lstStyle/>
          <a:p>
            <a:fld id="{B22EEE92-B417-4ACB-84B0-576613EB8781}" type="slidenum">
              <a:rPr lang="es-MX" smtClean="0"/>
              <a:t>22</a:t>
            </a:fld>
            <a:endParaRPr lang="es-MX"/>
          </a:p>
        </p:txBody>
      </p:sp>
    </p:spTree>
    <p:extLst>
      <p:ext uri="{BB962C8B-B14F-4D97-AF65-F5344CB8AC3E}">
        <p14:creationId xmlns:p14="http://schemas.microsoft.com/office/powerpoint/2010/main" val="502872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04710"/>
            <a:ext cx="6728346" cy="600503"/>
          </a:xfrm>
          <a:solidFill>
            <a:srgbClr val="7030A0"/>
          </a:solidFill>
        </p:spPr>
        <p:txBody>
          <a:bodyPr>
            <a:noAutofit/>
          </a:bodyPr>
          <a:lstStyle/>
          <a:p>
            <a:pPr algn="r"/>
            <a:r>
              <a:rPr lang="es-MX" sz="3200" dirty="0">
                <a:solidFill>
                  <a:schemeClr val="bg1"/>
                </a:solidFill>
              </a:rPr>
              <a:t>Órganos garantes que participaron</a:t>
            </a:r>
            <a:endParaRPr lang="es-MX" sz="2800" dirty="0">
              <a:solidFill>
                <a:schemeClr val="bg1"/>
              </a:solidFill>
            </a:endParaRPr>
          </a:p>
        </p:txBody>
      </p: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666" y="180938"/>
            <a:ext cx="669350" cy="624276"/>
          </a:xfrm>
          <a:prstGeom prst="rect">
            <a:avLst/>
          </a:prstGeom>
        </p:spPr>
      </p:pic>
      <p:graphicFrame>
        <p:nvGraphicFramePr>
          <p:cNvPr id="15" name="14 Tabla"/>
          <p:cNvGraphicFramePr>
            <a:graphicFrameLocks noGrp="1"/>
          </p:cNvGraphicFramePr>
          <p:nvPr>
            <p:extLst>
              <p:ext uri="{D42A27DB-BD31-4B8C-83A1-F6EECF244321}">
                <p14:modId xmlns:p14="http://schemas.microsoft.com/office/powerpoint/2010/main" val="3252466046"/>
              </p:ext>
            </p:extLst>
          </p:nvPr>
        </p:nvGraphicFramePr>
        <p:xfrm>
          <a:off x="467544" y="1329300"/>
          <a:ext cx="8136904" cy="4836004"/>
        </p:xfrm>
        <a:graphic>
          <a:graphicData uri="http://schemas.openxmlformats.org/drawingml/2006/table">
            <a:tbl>
              <a:tblPr firstRow="1" bandRow="1">
                <a:tableStyleId>{D27102A9-8310-4765-A935-A1911B00CA55}</a:tableStyleId>
              </a:tblPr>
              <a:tblGrid>
                <a:gridCol w="1844914">
                  <a:extLst>
                    <a:ext uri="{9D8B030D-6E8A-4147-A177-3AD203B41FA5}">
                      <a16:colId xmlns:a16="http://schemas.microsoft.com/office/drawing/2014/main" val="20000"/>
                    </a:ext>
                  </a:extLst>
                </a:gridCol>
                <a:gridCol w="6291990">
                  <a:extLst>
                    <a:ext uri="{9D8B030D-6E8A-4147-A177-3AD203B41FA5}">
                      <a16:colId xmlns:a16="http://schemas.microsoft.com/office/drawing/2014/main" val="20001"/>
                    </a:ext>
                  </a:extLst>
                </a:gridCol>
              </a:tblGrid>
              <a:tr h="203015">
                <a:tc>
                  <a:txBody>
                    <a:bodyPr/>
                    <a:lstStyle/>
                    <a:p>
                      <a:pPr algn="ctr" fontAlgn="ctr"/>
                      <a:r>
                        <a:rPr lang="es-MX" sz="1600" u="none" strike="noStrike" dirty="0">
                          <a:solidFill>
                            <a:schemeClr val="tx1"/>
                          </a:solidFill>
                          <a:effectLst/>
                        </a:rPr>
                        <a:t>Estado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Órgano garante</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0"/>
                  </a:ext>
                </a:extLst>
              </a:tr>
              <a:tr h="323934">
                <a:tc>
                  <a:txBody>
                    <a:bodyPr/>
                    <a:lstStyle/>
                    <a:p>
                      <a:pPr algn="ctr" fontAlgn="ctr"/>
                      <a:r>
                        <a:rPr lang="es-MX" sz="1600" u="none" strike="noStrike" dirty="0">
                          <a:solidFill>
                            <a:schemeClr val="tx1"/>
                          </a:solidFill>
                          <a:effectLst/>
                        </a:rPr>
                        <a:t>Aguascalientes</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Transparencia del Estado de Aguascalientes</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1"/>
                  </a:ext>
                </a:extLst>
              </a:tr>
              <a:tr h="323934">
                <a:tc>
                  <a:txBody>
                    <a:bodyPr/>
                    <a:lstStyle/>
                    <a:p>
                      <a:pPr algn="ctr" fontAlgn="ctr"/>
                      <a:r>
                        <a:rPr lang="es-MX" sz="1600" b="0" i="0" u="none" strike="noStrike" dirty="0">
                          <a:solidFill>
                            <a:schemeClr val="tx1"/>
                          </a:solidFill>
                          <a:effectLst/>
                          <a:latin typeface="Calibri"/>
                        </a:rPr>
                        <a:t>Baja California</a:t>
                      </a:r>
                    </a:p>
                  </a:txBody>
                  <a:tcPr marL="6889" marR="6889" marT="6889" marB="0" anchor="ctr"/>
                </a:tc>
                <a:tc>
                  <a:txBody>
                    <a:bodyPr/>
                    <a:lstStyle/>
                    <a:p>
                      <a:pPr algn="ctr" fontAlgn="ctr"/>
                      <a:r>
                        <a:rPr lang="es-MX" sz="1600" b="0" i="0" u="none" strike="noStrike" dirty="0">
                          <a:solidFill>
                            <a:schemeClr val="tx1"/>
                          </a:solidFill>
                          <a:effectLst/>
                          <a:latin typeface="Calibri"/>
                        </a:rPr>
                        <a:t>Instituto de Transparencia y Acceso</a:t>
                      </a:r>
                      <a:r>
                        <a:rPr lang="es-MX" sz="1600" b="0" i="0" u="none" strike="noStrike" baseline="0" dirty="0">
                          <a:solidFill>
                            <a:schemeClr val="tx1"/>
                          </a:solidFill>
                          <a:effectLst/>
                          <a:latin typeface="Calibri"/>
                        </a:rPr>
                        <a:t> a la Información Pública de Baja California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2"/>
                  </a:ext>
                </a:extLst>
              </a:tr>
              <a:tr h="323934">
                <a:tc>
                  <a:txBody>
                    <a:bodyPr/>
                    <a:lstStyle/>
                    <a:p>
                      <a:pPr algn="ctr" fontAlgn="ctr"/>
                      <a:r>
                        <a:rPr lang="es-MX" sz="1600" b="0" i="0" u="none" strike="noStrike" dirty="0">
                          <a:solidFill>
                            <a:schemeClr val="tx1"/>
                          </a:solidFill>
                          <a:effectLst/>
                          <a:latin typeface="Calibri"/>
                        </a:rPr>
                        <a:t>Baja California Sur</a:t>
                      </a:r>
                    </a:p>
                  </a:txBody>
                  <a:tcPr marL="6889" marR="6889" marT="6889" marB="0" anchor="ctr"/>
                </a:tc>
                <a:tc>
                  <a:txBody>
                    <a:bodyPr/>
                    <a:lstStyle/>
                    <a:p>
                      <a:pPr algn="ctr" fontAlgn="ctr"/>
                      <a:r>
                        <a:rPr lang="es-MX" sz="1600" b="0" i="0" u="none" strike="noStrike" dirty="0">
                          <a:solidFill>
                            <a:schemeClr val="tx1"/>
                          </a:solidFill>
                          <a:effectLst/>
                          <a:latin typeface="Calibri"/>
                        </a:rPr>
                        <a:t>Instituto de Transparencia y Acceso a la Información</a:t>
                      </a:r>
                      <a:r>
                        <a:rPr lang="es-MX" sz="1600" b="0" i="0" u="none" strike="noStrike" baseline="0" dirty="0">
                          <a:solidFill>
                            <a:schemeClr val="tx1"/>
                          </a:solidFill>
                          <a:effectLst/>
                          <a:latin typeface="Calibri"/>
                        </a:rPr>
                        <a:t> Pública del Estado de Baja California Sur</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3"/>
                  </a:ext>
                </a:extLst>
              </a:tr>
              <a:tr h="399679">
                <a:tc>
                  <a:txBody>
                    <a:bodyPr/>
                    <a:lstStyle/>
                    <a:p>
                      <a:pPr algn="ctr" fontAlgn="ctr"/>
                      <a:r>
                        <a:rPr lang="es-MX" sz="1600" b="0" i="0" u="none" strike="noStrike" dirty="0">
                          <a:solidFill>
                            <a:schemeClr val="tx1"/>
                          </a:solidFill>
                          <a:effectLst/>
                          <a:latin typeface="Calibri"/>
                        </a:rPr>
                        <a:t>Campeche</a:t>
                      </a:r>
                    </a:p>
                  </a:txBody>
                  <a:tcPr marL="6889" marR="6889" marT="6889" marB="0" anchor="ctr"/>
                </a:tc>
                <a:tc>
                  <a:txBody>
                    <a:bodyPr/>
                    <a:lstStyle/>
                    <a:p>
                      <a:pPr algn="ctr" fontAlgn="ctr"/>
                      <a:r>
                        <a:rPr lang="es-MX" sz="1600" b="0" i="0" u="none" strike="noStrike" dirty="0">
                          <a:solidFill>
                            <a:schemeClr val="tx1"/>
                          </a:solidFill>
                          <a:effectLst/>
                          <a:latin typeface="Calibri"/>
                        </a:rPr>
                        <a:t>Comisión de Transparencia y Acceso a la Información Pública del Estado</a:t>
                      </a:r>
                      <a:r>
                        <a:rPr lang="es-MX" sz="1600" b="0" i="0" u="none" strike="noStrike" baseline="0" dirty="0">
                          <a:solidFill>
                            <a:schemeClr val="tx1"/>
                          </a:solidFill>
                          <a:effectLst/>
                          <a:latin typeface="Calibri"/>
                        </a:rPr>
                        <a:t> de Campeche</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4"/>
                  </a:ext>
                </a:extLst>
              </a:tr>
              <a:tr h="399679">
                <a:tc>
                  <a:txBody>
                    <a:bodyPr/>
                    <a:lstStyle/>
                    <a:p>
                      <a:pPr algn="ctr" fontAlgn="ctr"/>
                      <a:r>
                        <a:rPr lang="es-MX" sz="1600" u="none" strike="noStrike" dirty="0">
                          <a:solidFill>
                            <a:schemeClr val="tx1"/>
                          </a:solidFill>
                          <a:effectLst/>
                        </a:rPr>
                        <a:t>Chihuahua</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Chihuahuense para la Transparencia y Acceso a la Información Pública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5"/>
                  </a:ext>
                </a:extLst>
              </a:tr>
              <a:tr h="399679">
                <a:tc>
                  <a:txBody>
                    <a:bodyPr/>
                    <a:lstStyle/>
                    <a:p>
                      <a:pPr algn="ctr" fontAlgn="ctr"/>
                      <a:r>
                        <a:rPr lang="es-MX" sz="1600" b="0" i="0" u="none" strike="noStrike" dirty="0">
                          <a:solidFill>
                            <a:schemeClr val="tx1"/>
                          </a:solidFill>
                          <a:effectLst/>
                          <a:latin typeface="Calibri"/>
                        </a:rPr>
                        <a:t>Coahuila</a:t>
                      </a:r>
                    </a:p>
                  </a:txBody>
                  <a:tcPr marL="6889" marR="6889" marT="6889" marB="0" anchor="ctr"/>
                </a:tc>
                <a:tc>
                  <a:txBody>
                    <a:bodyPr/>
                    <a:lstStyle/>
                    <a:p>
                      <a:pPr algn="ctr" fontAlgn="ctr"/>
                      <a:r>
                        <a:rPr lang="es-MX" sz="1600" b="0" i="0" u="none" strike="noStrike" dirty="0">
                          <a:solidFill>
                            <a:schemeClr val="tx1"/>
                          </a:solidFill>
                          <a:effectLst/>
                          <a:latin typeface="Calibri"/>
                        </a:rPr>
                        <a:t>Instituto Coahuilense de</a:t>
                      </a:r>
                      <a:r>
                        <a:rPr lang="es-MX" sz="1600" b="0" i="0" u="none" strike="noStrike" baseline="0" dirty="0">
                          <a:solidFill>
                            <a:schemeClr val="tx1"/>
                          </a:solidFill>
                          <a:effectLst/>
                          <a:latin typeface="Calibri"/>
                        </a:rPr>
                        <a:t> Acceso a la Información Pública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6"/>
                  </a:ext>
                </a:extLst>
              </a:tr>
              <a:tr h="399679">
                <a:tc>
                  <a:txBody>
                    <a:bodyPr/>
                    <a:lstStyle/>
                    <a:p>
                      <a:pPr algn="ctr" fontAlgn="ctr"/>
                      <a:r>
                        <a:rPr lang="es-MX" sz="1600" b="0" i="0" u="none" strike="noStrike" dirty="0">
                          <a:solidFill>
                            <a:schemeClr val="tx1"/>
                          </a:solidFill>
                          <a:effectLst/>
                          <a:latin typeface="Calibri"/>
                        </a:rPr>
                        <a:t>Chiapas</a:t>
                      </a:r>
                    </a:p>
                  </a:txBody>
                  <a:tcPr marL="6889" marR="6889" marT="6889" marB="0" anchor="ctr"/>
                </a:tc>
                <a:tc>
                  <a:txBody>
                    <a:bodyPr/>
                    <a:lstStyle/>
                    <a:p>
                      <a:pPr algn="ctr" fontAlgn="ctr"/>
                      <a:r>
                        <a:rPr lang="es-MX" sz="1600" b="0" i="0" u="none" strike="noStrike" dirty="0">
                          <a:solidFill>
                            <a:schemeClr val="tx1"/>
                          </a:solidFill>
                          <a:effectLst/>
                          <a:latin typeface="Calibri"/>
                        </a:rPr>
                        <a:t>Instituto de Acceso a la Información Pública del Estado </a:t>
                      </a:r>
                      <a:r>
                        <a:rPr lang="es-MX" sz="1600" b="0" i="0" u="none" strike="noStrike" baseline="0" dirty="0">
                          <a:solidFill>
                            <a:schemeClr val="tx1"/>
                          </a:solidFill>
                          <a:effectLst/>
                          <a:latin typeface="Calibri"/>
                        </a:rPr>
                        <a:t> de Chiapas</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7"/>
                  </a:ext>
                </a:extLst>
              </a:tr>
              <a:tr h="399679">
                <a:tc>
                  <a:txBody>
                    <a:bodyPr/>
                    <a:lstStyle/>
                    <a:p>
                      <a:pPr algn="ctr" fontAlgn="ctr"/>
                      <a:r>
                        <a:rPr lang="es-MX" sz="1600" u="none" strike="noStrike" dirty="0">
                          <a:solidFill>
                            <a:schemeClr val="tx1"/>
                          </a:solidFill>
                          <a:effectLst/>
                        </a:rPr>
                        <a:t>Distrito Federal</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Acceso a la Información Pública y Protección de Datos Personales del Distrito Federal</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8"/>
                  </a:ext>
                </a:extLst>
              </a:tr>
              <a:tr h="399679">
                <a:tc>
                  <a:txBody>
                    <a:bodyPr/>
                    <a:lstStyle/>
                    <a:p>
                      <a:pPr algn="ctr" fontAlgn="ctr"/>
                      <a:r>
                        <a:rPr lang="es-MX" sz="1600" b="0" i="0" u="none" strike="noStrike" dirty="0">
                          <a:solidFill>
                            <a:schemeClr val="tx1"/>
                          </a:solidFill>
                          <a:effectLst/>
                          <a:latin typeface="Calibri"/>
                        </a:rPr>
                        <a:t>Durango</a:t>
                      </a:r>
                    </a:p>
                  </a:txBody>
                  <a:tcPr marL="6889" marR="6889" marT="6889" marB="0" anchor="ctr"/>
                </a:tc>
                <a:tc>
                  <a:txBody>
                    <a:bodyPr/>
                    <a:lstStyle/>
                    <a:p>
                      <a:pPr algn="ctr" fontAlgn="ctr"/>
                      <a:r>
                        <a:rPr lang="es-MX" sz="1600" b="0" i="0" u="none" strike="noStrike" dirty="0">
                          <a:solidFill>
                            <a:schemeClr val="tx1"/>
                          </a:solidFill>
                          <a:effectLst/>
                          <a:latin typeface="Calibri"/>
                        </a:rPr>
                        <a:t>Instituto Duranguense de Acceso a la Información Pública</a:t>
                      </a:r>
                      <a:r>
                        <a:rPr lang="es-MX" sz="1600" b="0" i="0" u="none" strike="noStrike" baseline="0" dirty="0">
                          <a:solidFill>
                            <a:schemeClr val="tx1"/>
                          </a:solidFill>
                          <a:effectLst/>
                          <a:latin typeface="Calibri"/>
                        </a:rPr>
                        <a:t> y de Protección de Datos Personales</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9"/>
                  </a:ext>
                </a:extLst>
              </a:tr>
              <a:tr h="399679">
                <a:tc>
                  <a:txBody>
                    <a:bodyPr/>
                    <a:lstStyle/>
                    <a:p>
                      <a:pPr algn="ctr" fontAlgn="ctr"/>
                      <a:r>
                        <a:rPr lang="es-MX" sz="1600" u="none" strike="noStrike" dirty="0">
                          <a:solidFill>
                            <a:schemeClr val="tx1"/>
                          </a:solidFill>
                          <a:effectLst/>
                        </a:rPr>
                        <a:t>Estado de México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Transparencia y Acceso a la Información Pública del Estado de México y Municipios</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10"/>
                  </a:ext>
                </a:extLst>
              </a:tr>
            </a:tbl>
          </a:graphicData>
        </a:graphic>
      </p:graphicFrame>
      <p:sp>
        <p:nvSpPr>
          <p:cNvPr id="3" name="2 Marcador de número de diapositiva"/>
          <p:cNvSpPr>
            <a:spLocks noGrp="1"/>
          </p:cNvSpPr>
          <p:nvPr>
            <p:ph type="sldNum" sz="quarter" idx="12"/>
          </p:nvPr>
        </p:nvSpPr>
        <p:spPr/>
        <p:txBody>
          <a:bodyPr/>
          <a:lstStyle/>
          <a:p>
            <a:fld id="{B22EEE92-B417-4ACB-84B0-576613EB8781}" type="slidenum">
              <a:rPr lang="es-MX" smtClean="0"/>
              <a:t>23</a:t>
            </a:fld>
            <a:endParaRPr lang="es-MX"/>
          </a:p>
        </p:txBody>
      </p:sp>
    </p:spTree>
    <p:extLst>
      <p:ext uri="{BB962C8B-B14F-4D97-AF65-F5344CB8AC3E}">
        <p14:creationId xmlns:p14="http://schemas.microsoft.com/office/powerpoint/2010/main" val="345822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47165" y="272950"/>
            <a:ext cx="6728346" cy="600503"/>
          </a:xfrm>
          <a:solidFill>
            <a:srgbClr val="7030A0"/>
          </a:solidFill>
        </p:spPr>
        <p:txBody>
          <a:bodyPr>
            <a:noAutofit/>
          </a:bodyPr>
          <a:lstStyle/>
          <a:p>
            <a:pPr algn="r"/>
            <a:r>
              <a:rPr lang="es-MX" sz="3200" dirty="0">
                <a:solidFill>
                  <a:schemeClr val="bg1"/>
                </a:solidFill>
              </a:rPr>
              <a:t>Órganos garantes que participaron</a:t>
            </a:r>
            <a:endParaRPr lang="es-MX" sz="2800" dirty="0">
              <a:solidFill>
                <a:schemeClr val="bg1"/>
              </a:solidFill>
            </a:endParaRPr>
          </a:p>
        </p:txBody>
      </p: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800" y="317407"/>
            <a:ext cx="669350" cy="624276"/>
          </a:xfrm>
          <a:prstGeom prst="rect">
            <a:avLst/>
          </a:prstGeom>
        </p:spPr>
      </p:pic>
      <p:graphicFrame>
        <p:nvGraphicFramePr>
          <p:cNvPr id="17" name="16 Tabla"/>
          <p:cNvGraphicFramePr>
            <a:graphicFrameLocks noGrp="1"/>
          </p:cNvGraphicFramePr>
          <p:nvPr>
            <p:extLst>
              <p:ext uri="{D42A27DB-BD31-4B8C-83A1-F6EECF244321}">
                <p14:modId xmlns:p14="http://schemas.microsoft.com/office/powerpoint/2010/main" val="2094634930"/>
              </p:ext>
            </p:extLst>
          </p:nvPr>
        </p:nvGraphicFramePr>
        <p:xfrm>
          <a:off x="395535" y="1412776"/>
          <a:ext cx="8280921" cy="5069387"/>
        </p:xfrm>
        <a:graphic>
          <a:graphicData uri="http://schemas.openxmlformats.org/drawingml/2006/table">
            <a:tbl>
              <a:tblPr firstRow="1" bandRow="1">
                <a:tableStyleId>{D27102A9-8310-4765-A935-A1911B00CA55}</a:tableStyleId>
              </a:tblPr>
              <a:tblGrid>
                <a:gridCol w="1877568">
                  <a:extLst>
                    <a:ext uri="{9D8B030D-6E8A-4147-A177-3AD203B41FA5}">
                      <a16:colId xmlns:a16="http://schemas.microsoft.com/office/drawing/2014/main" val="20000"/>
                    </a:ext>
                  </a:extLst>
                </a:gridCol>
                <a:gridCol w="6403353">
                  <a:extLst>
                    <a:ext uri="{9D8B030D-6E8A-4147-A177-3AD203B41FA5}">
                      <a16:colId xmlns:a16="http://schemas.microsoft.com/office/drawing/2014/main" val="20001"/>
                    </a:ext>
                  </a:extLst>
                </a:gridCol>
              </a:tblGrid>
              <a:tr h="203015">
                <a:tc>
                  <a:txBody>
                    <a:bodyPr/>
                    <a:lstStyle/>
                    <a:p>
                      <a:pPr algn="ctr" fontAlgn="ctr"/>
                      <a:r>
                        <a:rPr lang="es-MX" sz="1600" u="none" strike="noStrike" dirty="0">
                          <a:solidFill>
                            <a:schemeClr val="tx1"/>
                          </a:solidFill>
                          <a:effectLst/>
                        </a:rPr>
                        <a:t>Estado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Órgano garante</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0"/>
                  </a:ext>
                </a:extLst>
              </a:tr>
              <a:tr h="399679">
                <a:tc>
                  <a:txBody>
                    <a:bodyPr/>
                    <a:lstStyle/>
                    <a:p>
                      <a:pPr algn="ctr" fontAlgn="ctr"/>
                      <a:r>
                        <a:rPr lang="es-MX" sz="1600" u="none" strike="noStrike" dirty="0">
                          <a:solidFill>
                            <a:schemeClr val="tx1"/>
                          </a:solidFill>
                          <a:effectLst/>
                        </a:rPr>
                        <a:t>Guerrero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Transparencia y Acceso a la Información Pública del Estado de Guerrero</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1"/>
                  </a:ext>
                </a:extLst>
              </a:tr>
              <a:tr h="323934">
                <a:tc>
                  <a:txBody>
                    <a:bodyPr/>
                    <a:lstStyle/>
                    <a:p>
                      <a:pPr algn="ctr" fontAlgn="ctr"/>
                      <a:r>
                        <a:rPr lang="es-MX" sz="1600" u="none" strike="noStrike" dirty="0">
                          <a:solidFill>
                            <a:schemeClr val="tx1"/>
                          </a:solidFill>
                          <a:effectLst/>
                        </a:rPr>
                        <a:t>Hidalgo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Acceso a la Información Pública Gubernamental de Hidalgo</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2"/>
                  </a:ext>
                </a:extLst>
              </a:tr>
              <a:tr h="323934">
                <a:tc>
                  <a:txBody>
                    <a:bodyPr/>
                    <a:lstStyle/>
                    <a:p>
                      <a:pPr algn="ctr" fontAlgn="ctr"/>
                      <a:r>
                        <a:rPr lang="es-MX" sz="1600" u="none" strike="noStrike" dirty="0">
                          <a:solidFill>
                            <a:schemeClr val="tx1"/>
                          </a:solidFill>
                          <a:effectLst/>
                        </a:rPr>
                        <a:t>Jalisco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Transparencia e Información Pública de Jalisco</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3"/>
                  </a:ext>
                </a:extLst>
              </a:tr>
              <a:tr h="399679">
                <a:tc>
                  <a:txBody>
                    <a:bodyPr/>
                    <a:lstStyle/>
                    <a:p>
                      <a:pPr algn="ctr" fontAlgn="ctr"/>
                      <a:r>
                        <a:rPr lang="es-MX" sz="1600" b="0" i="0" u="none" strike="noStrike" dirty="0">
                          <a:solidFill>
                            <a:schemeClr val="tx1"/>
                          </a:solidFill>
                          <a:effectLst/>
                          <a:latin typeface="Calibri"/>
                        </a:rPr>
                        <a:t>Morelos</a:t>
                      </a:r>
                    </a:p>
                  </a:txBody>
                  <a:tcPr marL="6889" marR="6889" marT="6889" marB="0" anchor="ctr"/>
                </a:tc>
                <a:tc>
                  <a:txBody>
                    <a:bodyPr/>
                    <a:lstStyle/>
                    <a:p>
                      <a:pPr algn="ctr" fontAlgn="ctr"/>
                      <a:r>
                        <a:rPr lang="es-MX" sz="1600" b="0" i="0" u="none" strike="noStrike" dirty="0">
                          <a:solidFill>
                            <a:schemeClr val="tx1"/>
                          </a:solidFill>
                          <a:effectLst/>
                          <a:latin typeface="Calibri"/>
                        </a:rPr>
                        <a:t>Institut</a:t>
                      </a:r>
                      <a:r>
                        <a:rPr lang="es-MX" sz="1600" b="0" i="0" u="none" strike="noStrike" baseline="0" dirty="0">
                          <a:solidFill>
                            <a:schemeClr val="tx1"/>
                          </a:solidFill>
                          <a:effectLst/>
                          <a:latin typeface="Calibri"/>
                        </a:rPr>
                        <a:t>o Morelense de Información Pública y Estadística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4"/>
                  </a:ext>
                </a:extLst>
              </a:tr>
              <a:tr h="399679">
                <a:tc>
                  <a:txBody>
                    <a:bodyPr/>
                    <a:lstStyle/>
                    <a:p>
                      <a:pPr algn="ctr" fontAlgn="ctr"/>
                      <a:r>
                        <a:rPr lang="es-MX" sz="1600" u="none" strike="noStrike" dirty="0">
                          <a:solidFill>
                            <a:schemeClr val="tx1"/>
                          </a:solidFill>
                          <a:effectLst/>
                        </a:rPr>
                        <a:t>Oaxaca</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Acceso a la Información Pública y Protección de Datos Personales del Estado de Oaxaca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5"/>
                  </a:ext>
                </a:extLst>
              </a:tr>
              <a:tr h="821033">
                <a:tc>
                  <a:txBody>
                    <a:bodyPr/>
                    <a:lstStyle/>
                    <a:p>
                      <a:pPr algn="ctr" fontAlgn="ctr"/>
                      <a:r>
                        <a:rPr lang="es-MX" sz="1600" b="0" i="0" u="none" strike="noStrike" dirty="0">
                          <a:solidFill>
                            <a:schemeClr val="tx1"/>
                          </a:solidFill>
                          <a:effectLst/>
                          <a:latin typeface="Calibri"/>
                        </a:rPr>
                        <a:t>Puebla</a:t>
                      </a:r>
                    </a:p>
                  </a:txBody>
                  <a:tcPr marL="6889" marR="6889" marT="6889" marB="0" anchor="ctr"/>
                </a:tc>
                <a:tc>
                  <a:txBody>
                    <a:bodyPr/>
                    <a:lstStyle/>
                    <a:p>
                      <a:pPr algn="ctr" fontAlgn="ctr"/>
                      <a:r>
                        <a:rPr lang="es-MX" sz="1600" b="0" i="0" u="none" strike="noStrike" dirty="0">
                          <a:solidFill>
                            <a:schemeClr val="tx1"/>
                          </a:solidFill>
                          <a:effectLst/>
                          <a:latin typeface="Calibri"/>
                        </a:rPr>
                        <a:t>Comisión</a:t>
                      </a:r>
                      <a:r>
                        <a:rPr lang="es-MX" sz="1600" b="0" i="0" u="none" strike="noStrike" baseline="0" dirty="0">
                          <a:solidFill>
                            <a:schemeClr val="tx1"/>
                          </a:solidFill>
                          <a:effectLst/>
                          <a:latin typeface="Calibri"/>
                        </a:rPr>
                        <a:t> para el </a:t>
                      </a:r>
                      <a:r>
                        <a:rPr lang="es-MX" sz="1600" b="0" i="0" u="none" strike="noStrike" dirty="0">
                          <a:solidFill>
                            <a:schemeClr val="tx1"/>
                          </a:solidFill>
                          <a:effectLst/>
                          <a:latin typeface="Calibri"/>
                        </a:rPr>
                        <a:t>Acceso a la Información Pública y Protección de Datos Personales</a:t>
                      </a:r>
                      <a:r>
                        <a:rPr lang="es-MX" sz="1600" b="0" i="0" u="none" strike="noStrike" baseline="0" dirty="0">
                          <a:solidFill>
                            <a:schemeClr val="tx1"/>
                          </a:solidFill>
                          <a:effectLst/>
                          <a:latin typeface="Calibri"/>
                        </a:rPr>
                        <a:t> del Estado de Puebla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6"/>
                  </a:ext>
                </a:extLst>
              </a:tr>
              <a:tr h="399679">
                <a:tc>
                  <a:txBody>
                    <a:bodyPr/>
                    <a:lstStyle/>
                    <a:p>
                      <a:pPr algn="ctr" fontAlgn="ctr"/>
                      <a:r>
                        <a:rPr lang="es-MX" sz="1600" u="none" strike="noStrike" dirty="0">
                          <a:solidFill>
                            <a:schemeClr val="tx1"/>
                          </a:solidFill>
                          <a:effectLst/>
                        </a:rPr>
                        <a:t>Quintana Roo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de  Acceso a la Información y Protección de Datos Personales de Quintana Roo</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7"/>
                  </a:ext>
                </a:extLst>
              </a:tr>
              <a:tr h="323934">
                <a:tc>
                  <a:txBody>
                    <a:bodyPr/>
                    <a:lstStyle/>
                    <a:p>
                      <a:pPr algn="ctr" fontAlgn="ctr"/>
                      <a:r>
                        <a:rPr lang="es-MX" sz="1600" u="none" strike="noStrike" dirty="0">
                          <a:solidFill>
                            <a:schemeClr val="tx1"/>
                          </a:solidFill>
                          <a:effectLst/>
                        </a:rPr>
                        <a:t>Sinaloa</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Comisión Estatal para el Acceso a la Información Pública del Estado de Sinaloa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8"/>
                  </a:ext>
                </a:extLst>
              </a:tr>
              <a:tr h="323934">
                <a:tc>
                  <a:txBody>
                    <a:bodyPr/>
                    <a:lstStyle/>
                    <a:p>
                      <a:pPr algn="ctr" fontAlgn="ctr"/>
                      <a:r>
                        <a:rPr lang="es-MX" sz="1600" u="none" strike="noStrike" dirty="0">
                          <a:solidFill>
                            <a:schemeClr val="tx1"/>
                          </a:solidFill>
                          <a:effectLst/>
                        </a:rPr>
                        <a:t>Tabasco</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Tabasqueño de Transparencia y Acceso a la Información Pública</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09"/>
                  </a:ext>
                </a:extLst>
              </a:tr>
              <a:tr h="323934">
                <a:tc>
                  <a:txBody>
                    <a:bodyPr/>
                    <a:lstStyle/>
                    <a:p>
                      <a:pPr algn="ctr" fontAlgn="ctr"/>
                      <a:r>
                        <a:rPr lang="es-MX" sz="1600" u="none" strike="noStrike" dirty="0">
                          <a:solidFill>
                            <a:schemeClr val="tx1"/>
                          </a:solidFill>
                          <a:effectLst/>
                        </a:rPr>
                        <a:t>Veracruz</a:t>
                      </a:r>
                      <a:endParaRPr lang="es-MX" sz="1600" b="0" i="0" u="none" strike="noStrike" dirty="0">
                        <a:solidFill>
                          <a:schemeClr val="tx1"/>
                        </a:solidFill>
                        <a:effectLst/>
                        <a:latin typeface="Calibri"/>
                      </a:endParaRPr>
                    </a:p>
                  </a:txBody>
                  <a:tcPr marL="6889" marR="6889" marT="6889" marB="0" anchor="ctr"/>
                </a:tc>
                <a:tc>
                  <a:txBody>
                    <a:bodyPr/>
                    <a:lstStyle/>
                    <a:p>
                      <a:pPr algn="ctr" fontAlgn="ctr"/>
                      <a:r>
                        <a:rPr lang="es-MX" sz="1600" u="none" strike="noStrike" dirty="0">
                          <a:solidFill>
                            <a:schemeClr val="tx1"/>
                          </a:solidFill>
                          <a:effectLst/>
                        </a:rPr>
                        <a:t>Instituto Veracruzano de Acceso a la Información</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10"/>
                  </a:ext>
                </a:extLst>
              </a:tr>
              <a:tr h="323934">
                <a:tc>
                  <a:txBody>
                    <a:bodyPr/>
                    <a:lstStyle/>
                    <a:p>
                      <a:pPr algn="ctr" fontAlgn="ctr"/>
                      <a:r>
                        <a:rPr lang="es-MX" sz="1600" b="0" i="0" u="none" strike="noStrike" dirty="0">
                          <a:solidFill>
                            <a:schemeClr val="tx1"/>
                          </a:solidFill>
                          <a:effectLst/>
                          <a:latin typeface="Calibri"/>
                        </a:rPr>
                        <a:t>Zacatecas</a:t>
                      </a:r>
                    </a:p>
                  </a:txBody>
                  <a:tcPr marL="6889" marR="6889" marT="6889" marB="0" anchor="ctr"/>
                </a:tc>
                <a:tc>
                  <a:txBody>
                    <a:bodyPr/>
                    <a:lstStyle/>
                    <a:p>
                      <a:pPr algn="ctr" fontAlgn="ctr"/>
                      <a:r>
                        <a:rPr lang="es-MX" sz="1600" b="0" i="0" u="none" strike="noStrike" dirty="0">
                          <a:solidFill>
                            <a:schemeClr val="tx1"/>
                          </a:solidFill>
                          <a:effectLst/>
                          <a:latin typeface="Calibri"/>
                        </a:rPr>
                        <a:t>Comisión Estatal para el Acceso</a:t>
                      </a:r>
                      <a:r>
                        <a:rPr lang="es-MX" sz="1600" b="0" i="0" u="none" strike="noStrike" baseline="0" dirty="0">
                          <a:solidFill>
                            <a:schemeClr val="tx1"/>
                          </a:solidFill>
                          <a:effectLst/>
                          <a:latin typeface="Calibri"/>
                        </a:rPr>
                        <a:t> a la Información Pública de Zacatecas</a:t>
                      </a:r>
                      <a:endParaRPr lang="es-MX" sz="1600" b="0" i="0" u="none" strike="noStrike" dirty="0">
                        <a:solidFill>
                          <a:schemeClr val="tx1"/>
                        </a:solidFill>
                        <a:effectLst/>
                        <a:latin typeface="Calibri"/>
                      </a:endParaRPr>
                    </a:p>
                  </a:txBody>
                  <a:tcPr marL="6889" marR="6889" marT="6889" marB="0" anchor="ctr"/>
                </a:tc>
                <a:extLst>
                  <a:ext uri="{0D108BD9-81ED-4DB2-BD59-A6C34878D82A}">
                    <a16:rowId xmlns:a16="http://schemas.microsoft.com/office/drawing/2014/main" val="10011"/>
                  </a:ext>
                </a:extLst>
              </a:tr>
            </a:tbl>
          </a:graphicData>
        </a:graphic>
      </p:graphicFrame>
      <p:sp>
        <p:nvSpPr>
          <p:cNvPr id="3" name="2 Marcador de número de diapositiva"/>
          <p:cNvSpPr>
            <a:spLocks noGrp="1"/>
          </p:cNvSpPr>
          <p:nvPr>
            <p:ph type="sldNum" sz="quarter" idx="12"/>
          </p:nvPr>
        </p:nvSpPr>
        <p:spPr/>
        <p:txBody>
          <a:bodyPr/>
          <a:lstStyle/>
          <a:p>
            <a:fld id="{B22EEE92-B417-4ACB-84B0-576613EB8781}" type="slidenum">
              <a:rPr lang="es-MX" smtClean="0"/>
              <a:t>24</a:t>
            </a:fld>
            <a:endParaRPr lang="es-MX"/>
          </a:p>
        </p:txBody>
      </p:sp>
    </p:spTree>
    <p:extLst>
      <p:ext uri="{BB962C8B-B14F-4D97-AF65-F5344CB8AC3E}">
        <p14:creationId xmlns:p14="http://schemas.microsoft.com/office/powerpoint/2010/main" val="847568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260648"/>
            <a:ext cx="7848872" cy="600503"/>
          </a:xfrm>
          <a:solidFill>
            <a:srgbClr val="7030A0"/>
          </a:solidFill>
        </p:spPr>
        <p:txBody>
          <a:bodyPr>
            <a:noAutofit/>
          </a:bodyPr>
          <a:lstStyle/>
          <a:p>
            <a:pPr algn="r"/>
            <a:r>
              <a:rPr lang="es-MX" sz="3000" dirty="0">
                <a:solidFill>
                  <a:schemeClr val="bg1"/>
                </a:solidFill>
              </a:rPr>
              <a:t>Órganos garantes que no enviaron observaciones</a:t>
            </a:r>
          </a:p>
        </p:txBody>
      </p:sp>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722" y="194585"/>
            <a:ext cx="1045246" cy="974859"/>
          </a:xfrm>
          <a:prstGeom prst="rect">
            <a:avLst/>
          </a:prstGeom>
        </p:spPr>
      </p:pic>
      <p:sp>
        <p:nvSpPr>
          <p:cNvPr id="18" name="17 CuadroTexto"/>
          <p:cNvSpPr txBox="1"/>
          <p:nvPr/>
        </p:nvSpPr>
        <p:spPr>
          <a:xfrm>
            <a:off x="1522589" y="1889425"/>
            <a:ext cx="3172250" cy="3193182"/>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s-MX" sz="2400" dirty="0"/>
              <a:t>Colima</a:t>
            </a:r>
          </a:p>
          <a:p>
            <a:pPr marL="285750" indent="-285750">
              <a:spcAft>
                <a:spcPts val="300"/>
              </a:spcAft>
              <a:buFont typeface="Arial" panose="020B0604020202020204" pitchFamily="34" charset="0"/>
              <a:buChar char="•"/>
            </a:pPr>
            <a:r>
              <a:rPr lang="es-MX" sz="2400" dirty="0"/>
              <a:t>Guanajuato</a:t>
            </a:r>
          </a:p>
          <a:p>
            <a:pPr marL="285750" indent="-285750">
              <a:spcAft>
                <a:spcPts val="300"/>
              </a:spcAft>
              <a:buFont typeface="Arial" panose="020B0604020202020204" pitchFamily="34" charset="0"/>
              <a:buChar char="•"/>
            </a:pPr>
            <a:r>
              <a:rPr lang="es-MX" sz="2400" dirty="0"/>
              <a:t>Michoacán</a:t>
            </a:r>
          </a:p>
          <a:p>
            <a:pPr marL="285750" indent="-285750">
              <a:spcAft>
                <a:spcPts val="300"/>
              </a:spcAft>
              <a:buFont typeface="Arial" panose="020B0604020202020204" pitchFamily="34" charset="0"/>
              <a:buChar char="•"/>
            </a:pPr>
            <a:r>
              <a:rPr lang="es-MX" sz="2400" dirty="0"/>
              <a:t>Nayarit</a:t>
            </a:r>
          </a:p>
          <a:p>
            <a:pPr marL="285750" indent="-285750">
              <a:spcAft>
                <a:spcPts val="300"/>
              </a:spcAft>
              <a:buFont typeface="Arial" panose="020B0604020202020204" pitchFamily="34" charset="0"/>
              <a:buChar char="•"/>
            </a:pPr>
            <a:r>
              <a:rPr lang="es-MX" sz="2400" dirty="0"/>
              <a:t>Nuevo León</a:t>
            </a:r>
          </a:p>
          <a:p>
            <a:pPr marL="285750" indent="-285750">
              <a:spcAft>
                <a:spcPts val="300"/>
              </a:spcAft>
              <a:buFont typeface="Arial" panose="020B0604020202020204" pitchFamily="34" charset="0"/>
              <a:buChar char="•"/>
            </a:pPr>
            <a:r>
              <a:rPr lang="es-MX" sz="2400" dirty="0"/>
              <a:t>Querétaro</a:t>
            </a:r>
          </a:p>
          <a:p>
            <a:pPr marL="285750" indent="-285750">
              <a:spcAft>
                <a:spcPts val="300"/>
              </a:spcAft>
              <a:buFont typeface="Arial" panose="020B0604020202020204" pitchFamily="34" charset="0"/>
              <a:buChar char="•"/>
            </a:pPr>
            <a:r>
              <a:rPr lang="es-MX" sz="2400" dirty="0"/>
              <a:t>San Luis Potosí</a:t>
            </a:r>
          </a:p>
          <a:p>
            <a:pPr>
              <a:spcAft>
                <a:spcPts val="300"/>
              </a:spcAft>
            </a:pPr>
            <a:endParaRPr lang="es-MX" sz="1600" dirty="0"/>
          </a:p>
        </p:txBody>
      </p:sp>
      <p:sp>
        <p:nvSpPr>
          <p:cNvPr id="19" name="18 CuadroTexto"/>
          <p:cNvSpPr txBox="1"/>
          <p:nvPr/>
        </p:nvSpPr>
        <p:spPr>
          <a:xfrm>
            <a:off x="5073280" y="1883740"/>
            <a:ext cx="2599044" cy="2377574"/>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s-MX" sz="2400" dirty="0"/>
              <a:t>Sonora</a:t>
            </a:r>
          </a:p>
          <a:p>
            <a:pPr marL="285750" indent="-285750">
              <a:spcAft>
                <a:spcPts val="300"/>
              </a:spcAft>
              <a:buFont typeface="Arial" panose="020B0604020202020204" pitchFamily="34" charset="0"/>
              <a:buChar char="•"/>
            </a:pPr>
            <a:r>
              <a:rPr lang="es-MX" sz="2400" dirty="0"/>
              <a:t>Tamaulipas</a:t>
            </a:r>
          </a:p>
          <a:p>
            <a:pPr marL="285750" indent="-285750">
              <a:spcAft>
                <a:spcPts val="300"/>
              </a:spcAft>
              <a:buFont typeface="Arial" panose="020B0604020202020204" pitchFamily="34" charset="0"/>
              <a:buChar char="•"/>
            </a:pPr>
            <a:r>
              <a:rPr lang="es-MX" sz="2400" dirty="0"/>
              <a:t>Tlaxcala</a:t>
            </a:r>
          </a:p>
          <a:p>
            <a:pPr marL="285750" indent="-285750">
              <a:spcAft>
                <a:spcPts val="300"/>
              </a:spcAft>
              <a:buFont typeface="Arial" panose="020B0604020202020204" pitchFamily="34" charset="0"/>
              <a:buChar char="•"/>
            </a:pPr>
            <a:r>
              <a:rPr lang="es-MX" sz="2400" dirty="0"/>
              <a:t>Yucatán </a:t>
            </a:r>
          </a:p>
          <a:p>
            <a:pPr marL="285750" indent="-285750">
              <a:spcAft>
                <a:spcPts val="300"/>
              </a:spcAft>
              <a:buFont typeface="Arial" panose="020B0604020202020204" pitchFamily="34" charset="0"/>
              <a:buChar char="•"/>
            </a:pPr>
            <a:endParaRPr lang="es-MX" sz="2400" dirty="0"/>
          </a:p>
          <a:p>
            <a:pPr>
              <a:spcAft>
                <a:spcPts val="300"/>
              </a:spcAft>
            </a:pPr>
            <a:endParaRPr lang="es-MX" sz="1600"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25</a:t>
            </a:fld>
            <a:endParaRPr lang="es-MX"/>
          </a:p>
        </p:txBody>
      </p:sp>
    </p:spTree>
    <p:extLst>
      <p:ext uri="{BB962C8B-B14F-4D97-AF65-F5344CB8AC3E}">
        <p14:creationId xmlns:p14="http://schemas.microsoft.com/office/powerpoint/2010/main" val="2606856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41911" y="4509120"/>
            <a:ext cx="7574505" cy="729795"/>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1 Título"/>
          <p:cNvSpPr>
            <a:spLocks noGrp="1"/>
          </p:cNvSpPr>
          <p:nvPr>
            <p:ph type="title"/>
          </p:nvPr>
        </p:nvSpPr>
        <p:spPr>
          <a:xfrm>
            <a:off x="668740" y="464023"/>
            <a:ext cx="7588156" cy="668740"/>
          </a:xfrm>
          <a:solidFill>
            <a:srgbClr val="7030A0"/>
          </a:solidFill>
        </p:spPr>
        <p:txBody>
          <a:bodyPr>
            <a:normAutofit fontScale="90000"/>
          </a:bodyPr>
          <a:lstStyle/>
          <a:p>
            <a:r>
              <a:rPr lang="es-MX" sz="4000" dirty="0">
                <a:solidFill>
                  <a:schemeClr val="bg1"/>
                </a:solidFill>
              </a:rPr>
              <a:t>Agenda</a:t>
            </a:r>
          </a:p>
        </p:txBody>
      </p:sp>
      <p:sp>
        <p:nvSpPr>
          <p:cNvPr id="8" name="7 Rectángulo"/>
          <p:cNvSpPr/>
          <p:nvPr/>
        </p:nvSpPr>
        <p:spPr>
          <a:xfrm>
            <a:off x="851097" y="2245808"/>
            <a:ext cx="7465319" cy="4031873"/>
          </a:xfrm>
          <a:prstGeom prst="rect">
            <a:avLst/>
          </a:prstGeom>
        </p:spPr>
        <p:txBody>
          <a:bodyPr wrap="square">
            <a:spAutoFit/>
          </a:bodyPr>
          <a:lstStyle/>
          <a:p>
            <a:pPr marL="457200" lvl="0" indent="-457200" algn="just">
              <a:buFont typeface="+mj-lt"/>
              <a:buAutoNum type="arabicPeriod"/>
            </a:pPr>
            <a:r>
              <a:rPr lang="es-MX" sz="2800" b="1" dirty="0"/>
              <a:t>Algunas implicaciones de la </a:t>
            </a:r>
            <a:r>
              <a:rPr lang="es-MX" sz="2800" b="1" dirty="0" err="1"/>
              <a:t>LGTAIP</a:t>
            </a:r>
            <a:endParaRPr lang="es-MX" sz="2800" b="1" dirty="0"/>
          </a:p>
          <a:p>
            <a:pPr marL="457200" lvl="0" indent="-457200" algn="just">
              <a:buFont typeface="+mj-lt"/>
              <a:buAutoNum type="arabicPeriod"/>
            </a:pPr>
            <a:endParaRPr lang="es-MX" sz="2800" b="1" dirty="0"/>
          </a:p>
          <a:p>
            <a:pPr marL="457200" indent="-457200" algn="just">
              <a:buFont typeface="+mj-lt"/>
              <a:buAutoNum type="arabicPeriod"/>
            </a:pPr>
            <a:endParaRPr lang="es-MX" sz="2800" b="1" dirty="0"/>
          </a:p>
          <a:p>
            <a:pPr marL="457200" indent="-457200" algn="just">
              <a:buFont typeface="+mj-lt"/>
              <a:buAutoNum type="arabicPeriod"/>
            </a:pPr>
            <a:r>
              <a:rPr lang="es-MX" sz="2800" b="1" dirty="0"/>
              <a:t>Construcción de los Lineamientos</a:t>
            </a:r>
          </a:p>
          <a:p>
            <a:pPr marL="457200" lvl="0" indent="-457200" algn="just">
              <a:buFont typeface="+mj-lt"/>
              <a:buAutoNum type="arabicPeriod"/>
            </a:pPr>
            <a:endParaRPr lang="es-MX" sz="2800" b="1" dirty="0"/>
          </a:p>
          <a:p>
            <a:pPr marL="457200" lvl="0" indent="-457200" algn="just">
              <a:buFont typeface="+mj-lt"/>
              <a:buAutoNum type="arabicPeriod"/>
            </a:pPr>
            <a:endParaRPr lang="es-MX" sz="1200" b="1" dirty="0">
              <a:solidFill>
                <a:schemeClr val="bg1"/>
              </a:solidFill>
            </a:endParaRPr>
          </a:p>
          <a:p>
            <a:pPr marL="457200" lvl="0" indent="-457200" algn="just">
              <a:buFont typeface="+mj-lt"/>
              <a:buAutoNum type="arabicPeriod"/>
            </a:pPr>
            <a:r>
              <a:rPr lang="es-MX" sz="2800" b="1" dirty="0">
                <a:solidFill>
                  <a:schemeClr val="bg1"/>
                </a:solidFill>
              </a:rPr>
              <a:t>Aclaraciones importantes</a:t>
            </a:r>
          </a:p>
          <a:p>
            <a:pPr marL="457200" lvl="0" indent="-457200" algn="just">
              <a:buFont typeface="+mj-lt"/>
              <a:buAutoNum type="arabicPeriod"/>
            </a:pPr>
            <a:endParaRPr lang="es-MX" sz="2800" b="1" dirty="0"/>
          </a:p>
          <a:p>
            <a:pPr marL="457200" lvl="0" indent="-457200" algn="just">
              <a:buFont typeface="+mj-lt"/>
              <a:buAutoNum type="arabicPeriod"/>
            </a:pPr>
            <a:endParaRPr lang="es-MX" sz="2800" b="1" dirty="0"/>
          </a:p>
          <a:p>
            <a:pPr lvl="0" algn="just"/>
            <a:endParaRPr lang="es-MX" sz="2000" b="1"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26</a:t>
            </a:fld>
            <a:endParaRPr lang="es-MX"/>
          </a:p>
        </p:txBody>
      </p:sp>
    </p:spTree>
    <p:extLst>
      <p:ext uri="{BB962C8B-B14F-4D97-AF65-F5344CB8AC3E}">
        <p14:creationId xmlns:p14="http://schemas.microsoft.com/office/powerpoint/2010/main" val="4080058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fontScale="90000"/>
          </a:bodyPr>
          <a:lstStyle/>
          <a:p>
            <a:pPr algn="r"/>
            <a:r>
              <a:rPr lang="es-MX" sz="3200" dirty="0">
                <a:solidFill>
                  <a:schemeClr val="bg1"/>
                </a:solidFill>
              </a:rPr>
              <a:t>¿Quiénes deberán atender estos lineamientos?</a:t>
            </a:r>
          </a:p>
        </p:txBody>
      </p:sp>
      <p:sp>
        <p:nvSpPr>
          <p:cNvPr id="6" name="5 Rectángulo"/>
          <p:cNvSpPr/>
          <p:nvPr/>
        </p:nvSpPr>
        <p:spPr>
          <a:xfrm>
            <a:off x="450381" y="1431273"/>
            <a:ext cx="8311482" cy="2308324"/>
          </a:xfrm>
          <a:prstGeom prst="rect">
            <a:avLst/>
          </a:prstGeom>
        </p:spPr>
        <p:txBody>
          <a:bodyPr wrap="square">
            <a:spAutoFit/>
          </a:bodyPr>
          <a:lstStyle/>
          <a:p>
            <a:pPr marL="342900" lvl="0" indent="-342900" algn="just">
              <a:buFont typeface="Arial" panose="020B0604020202020204" pitchFamily="34" charset="0"/>
              <a:buChar char="•"/>
            </a:pPr>
            <a:r>
              <a:rPr lang="es-MX" sz="2000" b="1" dirty="0"/>
              <a:t>Todos los SO </a:t>
            </a:r>
            <a:r>
              <a:rPr lang="es-MX" sz="2000" dirty="0"/>
              <a:t>de los tres ámbitos: federal, estatal y municipal</a:t>
            </a:r>
          </a:p>
          <a:p>
            <a:pPr marL="342900" lvl="0" indent="-342900" algn="just">
              <a:buFont typeface="Arial" panose="020B0604020202020204" pitchFamily="34" charset="0"/>
              <a:buChar char="•"/>
            </a:pPr>
            <a:endParaRPr lang="es-MX" sz="1200" dirty="0"/>
          </a:p>
          <a:p>
            <a:pPr marL="342900" lvl="0" indent="-342900" algn="just">
              <a:buFont typeface="Arial" panose="020B0604020202020204" pitchFamily="34" charset="0"/>
              <a:buChar char="•"/>
            </a:pPr>
            <a:r>
              <a:rPr lang="es-MX" sz="2000" dirty="0"/>
              <a:t>Dada la gran importancia que tendrán estos lineamientos, las observaciones formuladas </a:t>
            </a:r>
            <a:r>
              <a:rPr lang="es-MX" sz="2000" b="1" dirty="0"/>
              <a:t>serán revisadas con gran responsabilidad </a:t>
            </a:r>
            <a:r>
              <a:rPr lang="es-MX" sz="2000" dirty="0"/>
              <a:t>y constituyen un </a:t>
            </a:r>
            <a:r>
              <a:rPr lang="es-MX" sz="2000" b="1" dirty="0"/>
              <a:t>referente muy valioso </a:t>
            </a:r>
            <a:r>
              <a:rPr lang="es-MX" sz="2000" dirty="0"/>
              <a:t>para mejorar su calidad</a:t>
            </a:r>
          </a:p>
          <a:p>
            <a:pPr marL="342900" lvl="0" indent="-342900" algn="just">
              <a:buFont typeface="Arial" panose="020B0604020202020204" pitchFamily="34" charset="0"/>
              <a:buChar char="•"/>
            </a:pPr>
            <a:endParaRPr lang="es-MX" sz="1200" dirty="0"/>
          </a:p>
          <a:p>
            <a:pPr marL="342900" lvl="0" indent="-342900" algn="just">
              <a:buFont typeface="Arial" panose="020B0604020202020204" pitchFamily="34" charset="0"/>
              <a:buChar char="•"/>
            </a:pPr>
            <a:endParaRPr lang="es-MX" sz="2000" dirty="0"/>
          </a:p>
          <a:p>
            <a:pPr lvl="0" algn="just"/>
            <a:endParaRPr lang="es-MX" sz="2000" dirty="0"/>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pic>
        <p:nvPicPr>
          <p:cNvPr id="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2995" y="3234519"/>
            <a:ext cx="4162569" cy="2497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09437" y="3002503"/>
            <a:ext cx="4067029" cy="2831544"/>
          </a:xfrm>
          <a:prstGeom prst="rect">
            <a:avLst/>
          </a:prstGeom>
          <a:noFill/>
        </p:spPr>
        <p:txBody>
          <a:bodyPr wrap="square" rtlCol="0">
            <a:spAutoFit/>
          </a:bodyPr>
          <a:lstStyle/>
          <a:p>
            <a:pPr marL="342900" lvl="0" indent="-342900" algn="just">
              <a:buFont typeface="Arial" panose="020B0604020202020204" pitchFamily="34" charset="0"/>
              <a:buChar char="•"/>
            </a:pPr>
            <a:r>
              <a:rPr lang="es-MX" sz="2000" dirty="0">
                <a:solidFill>
                  <a:prstClr val="black"/>
                </a:solidFill>
              </a:rPr>
              <a:t>El Instituto está consciente de que el cumplimiento de la Ley General y de los Lineamientos Técnicos </a:t>
            </a:r>
            <a:r>
              <a:rPr lang="es-MX" sz="2000" b="1" dirty="0">
                <a:solidFill>
                  <a:prstClr val="black"/>
                </a:solidFill>
              </a:rPr>
              <a:t>puede implicar una mayor carga de trabajo </a:t>
            </a:r>
            <a:r>
              <a:rPr lang="es-MX" sz="2000" dirty="0">
                <a:solidFill>
                  <a:prstClr val="black"/>
                </a:solidFill>
              </a:rPr>
              <a:t>para los SO, por ello se han valorado las mejores prácticas que en esta materia se han desarrollado </a:t>
            </a:r>
          </a:p>
          <a:p>
            <a:endParaRPr lang="es-MX"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27</a:t>
            </a:fld>
            <a:endParaRPr lang="es-MX"/>
          </a:p>
        </p:txBody>
      </p:sp>
    </p:spTree>
    <p:extLst>
      <p:ext uri="{BB962C8B-B14F-4D97-AF65-F5344CB8AC3E}">
        <p14:creationId xmlns:p14="http://schemas.microsoft.com/office/powerpoint/2010/main" val="2954083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a:bodyPr>
          <a:lstStyle/>
          <a:p>
            <a:pPr algn="r"/>
            <a:r>
              <a:rPr lang="es-MX" sz="2900" dirty="0">
                <a:solidFill>
                  <a:schemeClr val="bg1"/>
                </a:solidFill>
              </a:rPr>
              <a:t>¿Qué adecuaciones se esperan a los </a:t>
            </a:r>
            <a:r>
              <a:rPr lang="es-MX" sz="2900" dirty="0" err="1">
                <a:solidFill>
                  <a:schemeClr val="bg1"/>
                </a:solidFill>
              </a:rPr>
              <a:t>LTG</a:t>
            </a:r>
            <a:r>
              <a:rPr lang="es-MX" sz="2900" dirty="0">
                <a:solidFill>
                  <a:schemeClr val="bg1"/>
                </a:solidFill>
              </a:rPr>
              <a:t>?</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18" name="17 Rectángulo"/>
          <p:cNvSpPr/>
          <p:nvPr/>
        </p:nvSpPr>
        <p:spPr>
          <a:xfrm>
            <a:off x="450381" y="1308441"/>
            <a:ext cx="8311482" cy="4899803"/>
          </a:xfrm>
          <a:prstGeom prst="rect">
            <a:avLst/>
          </a:prstGeom>
        </p:spPr>
        <p:txBody>
          <a:bodyPr wrap="square">
            <a:spAutoFit/>
          </a:bodyPr>
          <a:lstStyle/>
          <a:p>
            <a:pPr marL="342900" indent="-342900" algn="just" fontAlgn="base" hangingPunct="0">
              <a:lnSpc>
                <a:spcPct val="110000"/>
              </a:lnSpc>
              <a:buFont typeface="Arial" panose="020B0604020202020204" pitchFamily="34" charset="0"/>
              <a:buChar char="•"/>
            </a:pPr>
            <a:r>
              <a:rPr lang="es-MX" sz="2000" dirty="0"/>
              <a:t>La propuesta de Lineamientos Técnicos es el “ideal” al que debe aspirarse en términos de la identificación y organización de la información para el cumplimiento de la Ley General; sin embargo, se reconoce la posibilidad de que no toda la información que se deberá publicitar está actualmente disponible en los términos especificados en el proyecto de Lineamientos Técnicos, por lo que </a:t>
            </a:r>
            <a:r>
              <a:rPr lang="es-MX" sz="2000" b="1" dirty="0"/>
              <a:t>dicha matriz base podrá ajustarse </a:t>
            </a:r>
            <a:r>
              <a:rPr lang="es-MX" sz="2000" dirty="0"/>
              <a:t>con las propuestas que, debidamente justificadas, presenten los SO.</a:t>
            </a:r>
          </a:p>
          <a:p>
            <a:pPr algn="just" fontAlgn="base" hangingPunct="0">
              <a:lnSpc>
                <a:spcPct val="110000"/>
              </a:lnSpc>
            </a:pPr>
            <a:r>
              <a:rPr lang="es-MX" sz="1200" dirty="0"/>
              <a:t> </a:t>
            </a:r>
          </a:p>
          <a:p>
            <a:pPr marL="342900" indent="-342900" algn="just" fontAlgn="base" hangingPunct="0">
              <a:lnSpc>
                <a:spcPct val="110000"/>
              </a:lnSpc>
              <a:buFont typeface="Arial" panose="020B0604020202020204" pitchFamily="34" charset="0"/>
              <a:buChar char="•"/>
            </a:pPr>
            <a:r>
              <a:rPr lang="es-MX" sz="2000" dirty="0"/>
              <a:t>Se</a:t>
            </a:r>
            <a:r>
              <a:rPr lang="es-MX" sz="2000" b="1" dirty="0"/>
              <a:t> identificarán las propuestas de equivalencias de información </a:t>
            </a:r>
            <a:r>
              <a:rPr lang="es-MX" sz="2000" dirty="0"/>
              <a:t>con las que los SO puedan cubrir determinadas obligaciones de transparencia; es decir, si alguna información no se tiene exactamente en los términos definidos por los Lineamientos Técnicos.</a:t>
            </a:r>
          </a:p>
          <a:p>
            <a:pPr marL="342900" indent="-342900" algn="just" fontAlgn="base" hangingPunct="0">
              <a:lnSpc>
                <a:spcPct val="110000"/>
              </a:lnSpc>
              <a:buFont typeface="Arial" panose="020B0604020202020204" pitchFamily="34" charset="0"/>
              <a:buChar char="•"/>
            </a:pPr>
            <a:endParaRPr lang="es-MX" sz="1200" dirty="0"/>
          </a:p>
          <a:p>
            <a:pPr marL="342900" lvl="0" indent="-342900" algn="just" fontAlgn="base" hangingPunct="0">
              <a:lnSpc>
                <a:spcPct val="110000"/>
              </a:lnSpc>
              <a:buFont typeface="Arial" panose="020B0604020202020204" pitchFamily="34" charset="0"/>
              <a:buChar char="•"/>
            </a:pPr>
            <a:endParaRPr lang="es-MX" sz="2000" dirty="0">
              <a:solidFill>
                <a:srgbClr val="FF0000"/>
              </a:solidFill>
            </a:endParaRPr>
          </a:p>
          <a:p>
            <a:pPr marL="342900" indent="-342900" algn="just" fontAlgn="base" hangingPunct="0">
              <a:lnSpc>
                <a:spcPct val="110000"/>
              </a:lnSpc>
              <a:buFont typeface="Arial" panose="020B0604020202020204" pitchFamily="34" charset="0"/>
              <a:buChar char="•"/>
            </a:pPr>
            <a:endParaRPr lang="es-MX" sz="2000"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28</a:t>
            </a:fld>
            <a:endParaRPr lang="es-MX"/>
          </a:p>
        </p:txBody>
      </p:sp>
    </p:spTree>
    <p:extLst>
      <p:ext uri="{BB962C8B-B14F-4D97-AF65-F5344CB8AC3E}">
        <p14:creationId xmlns:p14="http://schemas.microsoft.com/office/powerpoint/2010/main" val="2310902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a:bodyPr>
          <a:lstStyle/>
          <a:p>
            <a:pPr algn="r"/>
            <a:r>
              <a:rPr lang="es-MX" sz="2900" dirty="0">
                <a:solidFill>
                  <a:schemeClr val="bg1"/>
                </a:solidFill>
              </a:rPr>
              <a:t>¿Qué adecuaciones se esperan a los </a:t>
            </a:r>
            <a:r>
              <a:rPr lang="es-MX" sz="2900" dirty="0" err="1">
                <a:solidFill>
                  <a:schemeClr val="bg1"/>
                </a:solidFill>
              </a:rPr>
              <a:t>LTG</a:t>
            </a:r>
            <a:r>
              <a:rPr lang="es-MX" sz="2900" dirty="0">
                <a:solidFill>
                  <a:schemeClr val="bg1"/>
                </a:solidFill>
              </a:rPr>
              <a:t>?</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18" name="17 Rectángulo"/>
          <p:cNvSpPr/>
          <p:nvPr/>
        </p:nvSpPr>
        <p:spPr>
          <a:xfrm>
            <a:off x="450381" y="1308441"/>
            <a:ext cx="8311482" cy="4967514"/>
          </a:xfrm>
          <a:prstGeom prst="rect">
            <a:avLst/>
          </a:prstGeom>
        </p:spPr>
        <p:txBody>
          <a:bodyPr wrap="square">
            <a:spAutoFit/>
          </a:bodyPr>
          <a:lstStyle/>
          <a:p>
            <a:pPr marL="342900" lvl="0" indent="-342900" algn="just" fontAlgn="base" hangingPunct="0">
              <a:lnSpc>
                <a:spcPct val="110000"/>
              </a:lnSpc>
              <a:buFont typeface="Arial" panose="020B0604020202020204" pitchFamily="34" charset="0"/>
              <a:buChar char="•"/>
            </a:pPr>
            <a:r>
              <a:rPr lang="es-MX" sz="2000" dirty="0"/>
              <a:t>En caso de que un sujeto obligado no haya generado nunca una información que por normatividad sea de su competencia, </a:t>
            </a:r>
            <a:r>
              <a:rPr lang="es-MX" sz="2000" b="1" dirty="0"/>
              <a:t>podrá difundir temporalmente, durante un año, la información que considere equivalente</a:t>
            </a:r>
            <a:r>
              <a:rPr lang="es-MX" sz="2000" dirty="0"/>
              <a:t>, explicando con una leyenda por qué se considera equiparable y deberá generar y publicar la información de su competencia una vez terminado el periodo de un año; en el supuesto de que el sujeto obligado no haya generado nunca una información que por normatividad sea de su competencia y que no exista información equivalente, </a:t>
            </a:r>
            <a:r>
              <a:rPr lang="es-MX" sz="2000" b="1" dirty="0"/>
              <a:t>por medio de una leyenda explicará que la información se generará y publicará en un periodo máximo de dos años.</a:t>
            </a:r>
          </a:p>
          <a:p>
            <a:pPr marL="342900" lvl="0" indent="-342900" algn="just" fontAlgn="base" hangingPunct="0">
              <a:lnSpc>
                <a:spcPct val="110000"/>
              </a:lnSpc>
              <a:buFont typeface="Arial" panose="020B0604020202020204" pitchFamily="34" charset="0"/>
              <a:buChar char="•"/>
            </a:pPr>
            <a:endParaRPr lang="es-MX" sz="800" dirty="0"/>
          </a:p>
          <a:p>
            <a:pPr marL="342900" indent="-342900" algn="just" fontAlgn="base" hangingPunct="0">
              <a:lnSpc>
                <a:spcPct val="110000"/>
              </a:lnSpc>
              <a:buFont typeface="Arial" panose="020B0604020202020204" pitchFamily="34" charset="0"/>
              <a:buChar char="•"/>
            </a:pPr>
            <a:r>
              <a:rPr lang="es-MX" sz="2000" dirty="0"/>
              <a:t>Habrán </a:t>
            </a:r>
            <a:r>
              <a:rPr lang="es-MX" sz="2000" b="1" dirty="0"/>
              <a:t>ajustes de aplicabilidad </a:t>
            </a:r>
            <a:r>
              <a:rPr lang="es-MX" sz="2000" dirty="0"/>
              <a:t>con base en argumentos debidamente sustentados:</a:t>
            </a:r>
          </a:p>
          <a:p>
            <a:pPr marL="342900" lvl="0" indent="-342900" algn="just" fontAlgn="base" hangingPunct="0">
              <a:lnSpc>
                <a:spcPct val="110000"/>
              </a:lnSpc>
              <a:buFont typeface="Arial" panose="020B0604020202020204" pitchFamily="34" charset="0"/>
              <a:buChar char="•"/>
            </a:pPr>
            <a:endParaRPr lang="es-MX" sz="2000" dirty="0">
              <a:solidFill>
                <a:srgbClr val="FF0000"/>
              </a:solidFill>
            </a:endParaRPr>
          </a:p>
          <a:p>
            <a:pPr marL="342900" indent="-342900" algn="just" fontAlgn="base" hangingPunct="0">
              <a:lnSpc>
                <a:spcPct val="110000"/>
              </a:lnSpc>
              <a:buFont typeface="Arial" panose="020B0604020202020204" pitchFamily="34" charset="0"/>
              <a:buChar char="•"/>
            </a:pPr>
            <a:endParaRPr lang="es-MX" sz="2000"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29</a:t>
            </a:fld>
            <a:endParaRPr lang="es-MX"/>
          </a:p>
        </p:txBody>
      </p:sp>
    </p:spTree>
    <p:extLst>
      <p:ext uri="{BB962C8B-B14F-4D97-AF65-F5344CB8AC3E}">
        <p14:creationId xmlns:p14="http://schemas.microsoft.com/office/powerpoint/2010/main" val="527907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3095" y="354838"/>
            <a:ext cx="7948078" cy="600503"/>
          </a:xfrm>
          <a:solidFill>
            <a:srgbClr val="7030A0"/>
          </a:solidFill>
        </p:spPr>
        <p:txBody>
          <a:bodyPr>
            <a:normAutofit fontScale="90000"/>
          </a:bodyPr>
          <a:lstStyle/>
          <a:p>
            <a:pPr algn="r"/>
            <a:r>
              <a:rPr lang="es-MX" sz="2900" dirty="0">
                <a:solidFill>
                  <a:schemeClr val="bg1"/>
                </a:solidFill>
              </a:rPr>
              <a:t>¿Cómo se determinará la </a:t>
            </a:r>
            <a:r>
              <a:rPr lang="es-MX" sz="2900" b="1" dirty="0">
                <a:solidFill>
                  <a:schemeClr val="bg1"/>
                </a:solidFill>
              </a:rPr>
              <a:t>“aplicabilidad” </a:t>
            </a:r>
            <a:r>
              <a:rPr lang="es-MX" sz="2900" dirty="0">
                <a:solidFill>
                  <a:schemeClr val="bg1"/>
                </a:solidFill>
              </a:rPr>
              <a:t>de obligaciones?</a:t>
            </a:r>
          </a:p>
        </p:txBody>
      </p:sp>
      <p:sp>
        <p:nvSpPr>
          <p:cNvPr id="6" name="5 Rectángulo"/>
          <p:cNvSpPr/>
          <p:nvPr/>
        </p:nvSpPr>
        <p:spPr>
          <a:xfrm>
            <a:off x="450381" y="1196752"/>
            <a:ext cx="8311482" cy="4701287"/>
          </a:xfrm>
          <a:prstGeom prst="rect">
            <a:avLst/>
          </a:prstGeom>
        </p:spPr>
        <p:txBody>
          <a:bodyPr wrap="square">
            <a:spAutoFit/>
          </a:bodyPr>
          <a:lstStyle/>
          <a:p>
            <a:pPr marL="342900" indent="-342900" fontAlgn="base" hangingPunct="0">
              <a:buFont typeface="Arial" panose="020B0604020202020204" pitchFamily="34" charset="0"/>
              <a:buChar char="•"/>
            </a:pPr>
            <a:r>
              <a:rPr lang="es-MX" sz="2000" dirty="0"/>
              <a:t>Dice el último párrafo del artículo 70 de la LGT:</a:t>
            </a:r>
          </a:p>
          <a:p>
            <a:pPr lvl="1" fontAlgn="base" hangingPunct="0"/>
            <a:endParaRPr lang="es-MX" sz="800" i="1" dirty="0"/>
          </a:p>
          <a:p>
            <a:pPr lvl="1" fontAlgn="base" hangingPunct="0"/>
            <a:r>
              <a:rPr lang="es-MX" sz="1600" i="1" dirty="0"/>
              <a:t>Artículo 70. </a:t>
            </a:r>
          </a:p>
          <a:p>
            <a:pPr lvl="1" fontAlgn="base" hangingPunct="0"/>
            <a:r>
              <a:rPr lang="es-MX" sz="1600" i="1" dirty="0"/>
              <a:t>[…]</a:t>
            </a:r>
          </a:p>
          <a:p>
            <a:pPr lvl="1" algn="just" fontAlgn="base" hangingPunct="0"/>
            <a:r>
              <a:rPr lang="es-MX" sz="1600" i="1" dirty="0"/>
              <a:t>Los Sujetos Obligados deberán informar a los Organismos garantes y verificar que se publiquen en la Plataforma Nacional, cuáles son los rubros que son aplicables a sus páginas de internet, con el objeto de que éstos verifiquen y aprueben, de forma fundada y  motivada , la relación de fracciones aplicables a cada sujeto obligado.</a:t>
            </a:r>
            <a:endParaRPr lang="es-MX" sz="1600" dirty="0"/>
          </a:p>
          <a:p>
            <a:pPr marL="342900" indent="-342900" fontAlgn="base" hangingPunct="0">
              <a:buFont typeface="Arial" panose="020B0604020202020204" pitchFamily="34" charset="0"/>
              <a:buChar char="•"/>
            </a:pPr>
            <a:endParaRPr lang="es-MX" sz="800" dirty="0"/>
          </a:p>
          <a:p>
            <a:pPr marL="342900" indent="-342900" algn="just" fontAlgn="base" hangingPunct="0">
              <a:spcAft>
                <a:spcPts val="300"/>
              </a:spcAft>
              <a:buFont typeface="Arial" panose="020B0604020202020204" pitchFamily="34" charset="0"/>
              <a:buChar char="•"/>
            </a:pPr>
            <a:r>
              <a:rPr lang="es-MX" sz="2000" dirty="0"/>
              <a:t>El proyecto de Lineamientos Técnicos tendrá una propuesta genérica de aplicabilidad por tipo de SO</a:t>
            </a:r>
          </a:p>
          <a:p>
            <a:pPr marL="342900" indent="-342900" algn="just" fontAlgn="base" hangingPunct="0">
              <a:spcAft>
                <a:spcPts val="300"/>
              </a:spcAft>
              <a:buFont typeface="Arial" panose="020B0604020202020204" pitchFamily="34" charset="0"/>
              <a:buChar char="•"/>
            </a:pPr>
            <a:r>
              <a:rPr lang="es-MX" sz="2000" dirty="0"/>
              <a:t>Cada Órgano Garante elaborará una propuesta de aplicabilidad de acuerdo al padrón de SO de cada entidad</a:t>
            </a:r>
          </a:p>
          <a:p>
            <a:pPr marL="342900" indent="-342900" algn="just" fontAlgn="base" hangingPunct="0">
              <a:spcAft>
                <a:spcPts val="300"/>
              </a:spcAft>
              <a:buFont typeface="Arial" panose="020B0604020202020204" pitchFamily="34" charset="0"/>
              <a:buChar char="•"/>
            </a:pPr>
            <a:r>
              <a:rPr lang="es-MX" sz="2000" dirty="0"/>
              <a:t>Se deberá consultar a los SO la propuesta de aplicabilidad para que en caso de identificarse casos de excepción, se funde y motive la decisión del caso</a:t>
            </a:r>
          </a:p>
          <a:p>
            <a:pPr marL="342900" indent="-342900" algn="just" fontAlgn="base" hangingPunct="0">
              <a:buFont typeface="Arial" panose="020B0604020202020204" pitchFamily="34" charset="0"/>
              <a:buChar char="•"/>
            </a:pPr>
            <a:r>
              <a:rPr lang="es-MX" sz="2000" b="1" dirty="0"/>
              <a:t>Serán los plenos de los organismos garantes </a:t>
            </a:r>
            <a:r>
              <a:rPr lang="es-MX" sz="2000" dirty="0"/>
              <a:t>los que definirán las tablas de aplicabilidad de cada ámbito que les competa</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41" y="249178"/>
            <a:ext cx="874217" cy="815348"/>
          </a:xfrm>
          <a:prstGeom prst="rect">
            <a:avLst/>
          </a:prstGeom>
        </p:spPr>
      </p:pic>
      <p:sp>
        <p:nvSpPr>
          <p:cNvPr id="3" name="2 Marcador de número de diapositiva"/>
          <p:cNvSpPr>
            <a:spLocks noGrp="1"/>
          </p:cNvSpPr>
          <p:nvPr>
            <p:ph type="sldNum" sz="quarter" idx="12"/>
          </p:nvPr>
        </p:nvSpPr>
        <p:spPr/>
        <p:txBody>
          <a:bodyPr/>
          <a:lstStyle/>
          <a:p>
            <a:fld id="{B22EEE92-B417-4ACB-84B0-576613EB8781}" type="slidenum">
              <a:rPr lang="es-MX" smtClean="0"/>
              <a:t>30</a:t>
            </a:fld>
            <a:endParaRPr lang="es-MX"/>
          </a:p>
        </p:txBody>
      </p:sp>
    </p:spTree>
    <p:extLst>
      <p:ext uri="{BB962C8B-B14F-4D97-AF65-F5344CB8AC3E}">
        <p14:creationId xmlns:p14="http://schemas.microsoft.com/office/powerpoint/2010/main" val="1628805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a:bodyPr>
          <a:lstStyle/>
          <a:p>
            <a:pPr algn="r"/>
            <a:r>
              <a:rPr lang="es-MX" sz="2900" dirty="0">
                <a:solidFill>
                  <a:schemeClr val="bg1"/>
                </a:solidFill>
              </a:rPr>
              <a:t>¿Cuándo deberá cargarse la información a la </a:t>
            </a:r>
            <a:r>
              <a:rPr lang="es-MX" sz="2900" dirty="0" err="1">
                <a:solidFill>
                  <a:schemeClr val="bg1"/>
                </a:solidFill>
              </a:rPr>
              <a:t>PNT</a:t>
            </a:r>
            <a:r>
              <a:rPr lang="es-MX" sz="2900" dirty="0">
                <a:solidFill>
                  <a:schemeClr val="bg1"/>
                </a:solidFill>
              </a:rPr>
              <a:t>?</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pic>
        <p:nvPicPr>
          <p:cNvPr id="27650" name="Picture 2" descr="Resultado de imagen para carga de información porta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17" y="3205298"/>
            <a:ext cx="3664881" cy="2745125"/>
          </a:xfrm>
          <a:prstGeom prst="rect">
            <a:avLst/>
          </a:prstGeom>
          <a:noFill/>
          <a:extLst>
            <a:ext uri="{909E8E84-426E-40DD-AFC4-6F175D3DCCD1}">
              <a14:hiddenFill xmlns:a14="http://schemas.microsoft.com/office/drawing/2010/main">
                <a:solidFill>
                  <a:srgbClr val="FFFFFF"/>
                </a:solidFill>
              </a14:hiddenFill>
            </a:ext>
          </a:extLst>
        </p:spPr>
      </p:pic>
      <p:sp>
        <p:nvSpPr>
          <p:cNvPr id="18" name="17 Rectángulo"/>
          <p:cNvSpPr/>
          <p:nvPr/>
        </p:nvSpPr>
        <p:spPr>
          <a:xfrm>
            <a:off x="450381" y="1182231"/>
            <a:ext cx="8311482" cy="2246769"/>
          </a:xfrm>
          <a:prstGeom prst="rect">
            <a:avLst/>
          </a:prstGeom>
        </p:spPr>
        <p:txBody>
          <a:bodyPr wrap="square">
            <a:spAutoFit/>
          </a:bodyPr>
          <a:lstStyle/>
          <a:p>
            <a:pPr marL="342900" indent="-342900" algn="just" fontAlgn="base" hangingPunct="0">
              <a:buFont typeface="Arial" panose="020B0604020202020204" pitchFamily="34" charset="0"/>
              <a:buChar char="•"/>
            </a:pPr>
            <a:r>
              <a:rPr lang="es-MX" sz="2000" dirty="0"/>
              <a:t>Se propone un periodo de “carga de la información” a la Plataforma Nacional de Transparencia de </a:t>
            </a:r>
            <a:r>
              <a:rPr lang="es-MX" sz="2000" b="1" dirty="0"/>
              <a:t>seis meses como mínimo</a:t>
            </a:r>
            <a:r>
              <a:rPr lang="es-MX" sz="2000" dirty="0"/>
              <a:t>. Así, en el caso de que los Lineamientos Técnicos sean aprobados en la fecha límite definida por el artículo octavo transitorio de la Ley General, 5 de mayo de 2016, </a:t>
            </a:r>
            <a:r>
              <a:rPr lang="es-MX" sz="2000" b="1" dirty="0"/>
              <a:t>el periodo de carga comprenderá del 6 de mayo al 5 de noviembre del mismo año</a:t>
            </a:r>
            <a:r>
              <a:rPr lang="es-MX" sz="2000" dirty="0"/>
              <a:t>.</a:t>
            </a:r>
          </a:p>
          <a:p>
            <a:pPr marL="342900" indent="-342900" algn="just" fontAlgn="base" hangingPunct="0">
              <a:buFont typeface="Arial" panose="020B0604020202020204" pitchFamily="34" charset="0"/>
              <a:buChar char="•"/>
            </a:pPr>
            <a:endParaRPr lang="es-MX" sz="2000" dirty="0"/>
          </a:p>
        </p:txBody>
      </p:sp>
      <p:sp>
        <p:nvSpPr>
          <p:cNvPr id="19" name="18 CuadroTexto"/>
          <p:cNvSpPr txBox="1"/>
          <p:nvPr/>
        </p:nvSpPr>
        <p:spPr>
          <a:xfrm>
            <a:off x="4150744" y="3068960"/>
            <a:ext cx="4611119" cy="3447098"/>
          </a:xfrm>
          <a:prstGeom prst="rect">
            <a:avLst/>
          </a:prstGeom>
          <a:noFill/>
        </p:spPr>
        <p:txBody>
          <a:bodyPr wrap="square" rtlCol="0">
            <a:spAutoFit/>
          </a:bodyPr>
          <a:lstStyle/>
          <a:p>
            <a:pPr marL="342900" lvl="0" indent="-342900" algn="just" fontAlgn="base" hangingPunct="0">
              <a:buFont typeface="Arial" panose="020B0604020202020204" pitchFamily="34" charset="0"/>
              <a:buChar char="•"/>
            </a:pPr>
            <a:r>
              <a:rPr lang="es-MX" sz="2000" dirty="0"/>
              <a:t>Se propondrá que </a:t>
            </a:r>
            <a:r>
              <a:rPr lang="es-MX" sz="2000" b="1" dirty="0"/>
              <a:t>para las fracciones V y VI del artículo 70</a:t>
            </a:r>
            <a:r>
              <a:rPr lang="es-MX" sz="2000" dirty="0"/>
              <a:t>, el periodo de carga </a:t>
            </a:r>
            <a:r>
              <a:rPr lang="es-MX" sz="2000" b="1" dirty="0"/>
              <a:t>sea de un año </a:t>
            </a:r>
            <a:r>
              <a:rPr lang="es-MX" sz="2000" dirty="0"/>
              <a:t>y no sólo de seis meses.</a:t>
            </a:r>
          </a:p>
          <a:p>
            <a:pPr lvl="0" algn="just" fontAlgn="base" hangingPunct="0"/>
            <a:r>
              <a:rPr lang="es-MX" sz="2000" dirty="0"/>
              <a:t> </a:t>
            </a:r>
          </a:p>
          <a:p>
            <a:pPr marL="342900" lvl="0" indent="-342900" algn="just" fontAlgn="base" hangingPunct="0">
              <a:buFont typeface="Arial" panose="020B0604020202020204" pitchFamily="34" charset="0"/>
              <a:buChar char="•"/>
            </a:pPr>
            <a:r>
              <a:rPr lang="es-MX" sz="2000" dirty="0"/>
              <a:t>Asimismo, está abierta la posibilidad que en otras fracciones específicas </a:t>
            </a:r>
            <a:r>
              <a:rPr lang="es-MX" sz="2000" b="1" dirty="0"/>
              <a:t>se otorgue un periodo de carga mayor a los seis meses</a:t>
            </a:r>
            <a:r>
              <a:rPr lang="es-MX" sz="2000" dirty="0"/>
              <a:t>, siempre y cuando los SO lo soliciten de forma debidamente justificada. </a:t>
            </a:r>
          </a:p>
          <a:p>
            <a:pPr algn="just"/>
            <a:endParaRPr lang="es-MX" dirty="0"/>
          </a:p>
        </p:txBody>
      </p:sp>
      <p:sp>
        <p:nvSpPr>
          <p:cNvPr id="3" name="2 Marcador de número de diapositiva"/>
          <p:cNvSpPr>
            <a:spLocks noGrp="1"/>
          </p:cNvSpPr>
          <p:nvPr>
            <p:ph type="sldNum" sz="quarter" idx="12"/>
          </p:nvPr>
        </p:nvSpPr>
        <p:spPr/>
        <p:txBody>
          <a:bodyPr/>
          <a:lstStyle/>
          <a:p>
            <a:fld id="{B22EEE92-B417-4ACB-84B0-576613EB8781}" type="slidenum">
              <a:rPr lang="es-MX" smtClean="0"/>
              <a:t>31</a:t>
            </a:fld>
            <a:endParaRPr lang="es-MX"/>
          </a:p>
        </p:txBody>
      </p:sp>
    </p:spTree>
    <p:extLst>
      <p:ext uri="{BB962C8B-B14F-4D97-AF65-F5344CB8AC3E}">
        <p14:creationId xmlns:p14="http://schemas.microsoft.com/office/powerpoint/2010/main" val="5533641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249178"/>
            <a:ext cx="7675669" cy="706163"/>
          </a:xfrm>
          <a:solidFill>
            <a:srgbClr val="7030A0"/>
          </a:solidFill>
        </p:spPr>
        <p:txBody>
          <a:bodyPr>
            <a:normAutofit fontScale="90000"/>
          </a:bodyPr>
          <a:lstStyle/>
          <a:p>
            <a:pPr algn="r"/>
            <a:r>
              <a:rPr lang="es-MX" sz="2900" dirty="0">
                <a:solidFill>
                  <a:schemeClr val="bg1"/>
                </a:solidFill>
              </a:rPr>
              <a:t>¿Qué pasará con los municipios con menos </a:t>
            </a:r>
            <a:br>
              <a:rPr lang="es-MX" sz="2900" dirty="0">
                <a:solidFill>
                  <a:schemeClr val="bg1"/>
                </a:solidFill>
              </a:rPr>
            </a:br>
            <a:r>
              <a:rPr lang="es-MX" sz="2900" dirty="0">
                <a:solidFill>
                  <a:schemeClr val="bg1"/>
                </a:solidFill>
              </a:rPr>
              <a:t>de 70,000 habitantes??</a:t>
            </a:r>
          </a:p>
        </p:txBody>
      </p:sp>
      <p:sp>
        <p:nvSpPr>
          <p:cNvPr id="6" name="5 Rectángulo"/>
          <p:cNvSpPr/>
          <p:nvPr/>
        </p:nvSpPr>
        <p:spPr>
          <a:xfrm>
            <a:off x="226173" y="1281145"/>
            <a:ext cx="8535690" cy="4555093"/>
          </a:xfrm>
          <a:prstGeom prst="rect">
            <a:avLst/>
          </a:prstGeom>
        </p:spPr>
        <p:txBody>
          <a:bodyPr wrap="square">
            <a:spAutoFit/>
          </a:bodyPr>
          <a:lstStyle/>
          <a:p>
            <a:pPr marL="342900" indent="-342900" fontAlgn="base" hangingPunct="0">
              <a:buFont typeface="Arial" panose="020B0604020202020204" pitchFamily="34" charset="0"/>
              <a:buChar char="•"/>
            </a:pPr>
            <a:r>
              <a:rPr lang="es-MX" sz="2000" dirty="0"/>
              <a:t>El apartado de artículos transitorios de la LGTAIP dice:</a:t>
            </a:r>
          </a:p>
          <a:p>
            <a:pPr lvl="1" fontAlgn="base" hangingPunct="0"/>
            <a:endParaRPr lang="es-MX" sz="800" i="1" dirty="0"/>
          </a:p>
          <a:p>
            <a:pPr lvl="1" algn="just" fontAlgn="base" hangingPunct="0"/>
            <a:r>
              <a:rPr lang="es-MX" sz="1600" b="1" dirty="0"/>
              <a:t>Décimo.</a:t>
            </a:r>
            <a:r>
              <a:rPr lang="es-MX" sz="1600" dirty="0"/>
              <a:t> Sin perjuicio de que la información que generen y posean es considerada pública, de conformidad con lo señalado en la presente Ley General y que le son aplicables los  procedimientos, principios y bases de la misma; en tanto el Sistema Nacional emite los lineamientos, mecanismos y criterios correspondientes para determinar las acciones a tomar, los municipios con población menor a 70,000 habitantes cumplirán con las obligaciones de transparencia de conformidad con sus posibilidades presupuestarias.</a:t>
            </a:r>
          </a:p>
          <a:p>
            <a:pPr lvl="1" algn="just" fontAlgn="base" hangingPunct="0"/>
            <a:r>
              <a:rPr lang="es-MX" sz="1600" dirty="0"/>
              <a:t>[…] Dichos municipios podrán solicitar al Organismo garante de la Entidad Federativa correspondiente, que, de manera subsidiaria, divulgue vía Internet las obligaciones de transparencia correspondientes</a:t>
            </a:r>
          </a:p>
          <a:p>
            <a:pPr marL="342900" indent="-342900" fontAlgn="base" hangingPunct="0">
              <a:buFont typeface="Arial" panose="020B0604020202020204" pitchFamily="34" charset="0"/>
              <a:buChar char="•"/>
            </a:pPr>
            <a:endParaRPr lang="es-MX" sz="800" dirty="0"/>
          </a:p>
          <a:p>
            <a:pPr marL="342900" indent="-342900" algn="just" fontAlgn="base" hangingPunct="0">
              <a:spcAft>
                <a:spcPts val="1200"/>
              </a:spcAft>
              <a:buFont typeface="Arial" panose="020B0604020202020204" pitchFamily="34" charset="0"/>
              <a:buChar char="•"/>
            </a:pPr>
            <a:r>
              <a:rPr lang="es-MX" sz="2000" b="1" dirty="0"/>
              <a:t>Hasta que el SNT apruebe lineamientos, criterios y procedimientos del caso, atenderán las obligaciones de transparencia de acuerdo con sus recursos disponibles.</a:t>
            </a:r>
          </a:p>
          <a:p>
            <a:pPr marL="342900" indent="-342900" algn="just" fontAlgn="base" hangingPunct="0">
              <a:buFont typeface="Arial" panose="020B0604020202020204" pitchFamily="34" charset="0"/>
              <a:buChar char="•"/>
            </a:pPr>
            <a:r>
              <a:rPr lang="es-MX" sz="2000" b="1" dirty="0"/>
              <a:t>El SNT definirá los esquemas de apoyo que considere necesarios para el cumplimiento de estos municipios.</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3" name="2 Marcador de número de diapositiva"/>
          <p:cNvSpPr>
            <a:spLocks noGrp="1"/>
          </p:cNvSpPr>
          <p:nvPr>
            <p:ph type="sldNum" sz="quarter" idx="12"/>
          </p:nvPr>
        </p:nvSpPr>
        <p:spPr/>
        <p:txBody>
          <a:bodyPr/>
          <a:lstStyle/>
          <a:p>
            <a:fld id="{B22EEE92-B417-4ACB-84B0-576613EB8781}" type="slidenum">
              <a:rPr lang="es-MX" smtClean="0"/>
              <a:t>32</a:t>
            </a:fld>
            <a:endParaRPr lang="es-MX"/>
          </a:p>
        </p:txBody>
      </p:sp>
    </p:spTree>
    <p:extLst>
      <p:ext uri="{BB962C8B-B14F-4D97-AF65-F5344CB8AC3E}">
        <p14:creationId xmlns:p14="http://schemas.microsoft.com/office/powerpoint/2010/main" val="1241294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49967" y="354838"/>
            <a:ext cx="7675669" cy="600503"/>
          </a:xfrm>
          <a:solidFill>
            <a:srgbClr val="7030A0"/>
          </a:solidFill>
        </p:spPr>
        <p:txBody>
          <a:bodyPr>
            <a:normAutofit/>
          </a:bodyPr>
          <a:lstStyle/>
          <a:p>
            <a:pPr algn="r"/>
            <a:r>
              <a:rPr lang="es-MX" sz="2900" dirty="0">
                <a:solidFill>
                  <a:schemeClr val="bg1"/>
                </a:solidFill>
              </a:rPr>
              <a:t>Ruta crítica</a:t>
            </a: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graphicFrame>
        <p:nvGraphicFramePr>
          <p:cNvPr id="3" name="2 Diagrama"/>
          <p:cNvGraphicFramePr/>
          <p:nvPr>
            <p:extLst>
              <p:ext uri="{D42A27DB-BD31-4B8C-83A1-F6EECF244321}">
                <p14:modId xmlns:p14="http://schemas.microsoft.com/office/powerpoint/2010/main" val="804607166"/>
              </p:ext>
            </p:extLst>
          </p:nvPr>
        </p:nvGraphicFramePr>
        <p:xfrm>
          <a:off x="66561" y="1136534"/>
          <a:ext cx="9036496" cy="5676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40906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619672" y="202630"/>
            <a:ext cx="7231388" cy="634082"/>
          </a:xfrm>
          <a:prstGeom prst="rect">
            <a:avLst/>
          </a:prstGeom>
          <a:solidFill>
            <a:srgbClr val="7030A0"/>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200" b="1" cap="small" dirty="0">
                <a:solidFill>
                  <a:schemeClr val="bg1"/>
                </a:solidFill>
              </a:rPr>
              <a:t>Plataforma Nacional de Transparencia</a:t>
            </a:r>
          </a:p>
        </p:txBody>
      </p:sp>
      <p:sp>
        <p:nvSpPr>
          <p:cNvPr id="5" name="CuadroTexto 4"/>
          <p:cNvSpPr txBox="1"/>
          <p:nvPr/>
        </p:nvSpPr>
        <p:spPr>
          <a:xfrm>
            <a:off x="323528" y="2132856"/>
            <a:ext cx="8496944" cy="4131900"/>
          </a:xfrm>
          <a:prstGeom prst="rect">
            <a:avLst/>
          </a:prstGeom>
          <a:noFill/>
        </p:spPr>
        <p:txBody>
          <a:bodyPr wrap="square" rtlCol="0">
            <a:spAutoFit/>
          </a:bodyPr>
          <a:lstStyle/>
          <a:p>
            <a:pPr algn="just">
              <a:lnSpc>
                <a:spcPct val="125000"/>
              </a:lnSpc>
              <a:spcAft>
                <a:spcPts val="1200"/>
              </a:spcAft>
            </a:pPr>
            <a:r>
              <a:rPr lang="es-MX" sz="2100" dirty="0">
                <a:latin typeface="+mj-lt"/>
              </a:rPr>
              <a:t>La Plataforma Nacional de Transparencia (PNT) es una solución tecnológica que permitará integrar la funcionalidad de los sistemas </a:t>
            </a:r>
            <a:r>
              <a:rPr lang="es-MX" sz="2100" b="1" dirty="0" err="1">
                <a:latin typeface="+mj-lt"/>
              </a:rPr>
              <a:t>Infomex</a:t>
            </a:r>
            <a:r>
              <a:rPr lang="es-MX" sz="2100" dirty="0">
                <a:latin typeface="+mj-lt"/>
              </a:rPr>
              <a:t>,</a:t>
            </a:r>
            <a:r>
              <a:rPr lang="es-MX" sz="2100" b="1" dirty="0">
                <a:latin typeface="+mj-lt"/>
              </a:rPr>
              <a:t> </a:t>
            </a:r>
            <a:r>
              <a:rPr lang="es-MX" sz="2100" dirty="0">
                <a:latin typeface="+mj-lt"/>
              </a:rPr>
              <a:t>el </a:t>
            </a:r>
            <a:r>
              <a:rPr lang="es-MX" sz="2100" b="1" dirty="0">
                <a:latin typeface="+mj-lt"/>
              </a:rPr>
              <a:t>Portal de Obligaciones de Transparencia (POT)</a:t>
            </a:r>
            <a:r>
              <a:rPr lang="es-MX" sz="2100" dirty="0">
                <a:latin typeface="+mj-lt"/>
              </a:rPr>
              <a:t>,</a:t>
            </a:r>
            <a:r>
              <a:rPr lang="es-MX" sz="2100" b="1" dirty="0">
                <a:latin typeface="+mj-lt"/>
              </a:rPr>
              <a:t> </a:t>
            </a:r>
            <a:r>
              <a:rPr lang="es-MX" sz="2100" dirty="0">
                <a:latin typeface="+mj-lt"/>
              </a:rPr>
              <a:t>la </a:t>
            </a:r>
            <a:r>
              <a:rPr lang="es-MX" sz="2100" b="1" dirty="0">
                <a:latin typeface="+mj-lt"/>
              </a:rPr>
              <a:t>herramienta de comunicación entre sujetos obligados y organismos garantes (HCOM)</a:t>
            </a:r>
            <a:r>
              <a:rPr lang="es-MX" sz="2100" dirty="0">
                <a:latin typeface="+mj-lt"/>
              </a:rPr>
              <a:t> y el </a:t>
            </a:r>
            <a:r>
              <a:rPr lang="es-MX" sz="2100" b="1" dirty="0">
                <a:latin typeface="+mj-lt"/>
              </a:rPr>
              <a:t>buscado de información (Zoom)</a:t>
            </a:r>
            <a:r>
              <a:rPr lang="es-MX" sz="2100" dirty="0">
                <a:latin typeface="+mj-lt"/>
              </a:rPr>
              <a:t>, junto con nuevas características de accesibilidad, tecnología de punta y soluciones vanguardistas, para concentrar la información en una sola plataforma informática y facilitar su consulta por parte de la población, incluyendo a aquellos sectores de la sociedad que no cuentan con acceso a Internet o presentan algún tipo de discapacidad para utilizar la plataforma existente al día de hoy.</a:t>
            </a:r>
            <a:endParaRPr lang="es-ES" sz="2100" dirty="0">
              <a:latin typeface="+mj-lt"/>
            </a:endParaRPr>
          </a:p>
        </p:txBody>
      </p:sp>
      <p:sp>
        <p:nvSpPr>
          <p:cNvPr id="6" name="CuadroTexto 10"/>
          <p:cNvSpPr txBox="1"/>
          <p:nvPr/>
        </p:nvSpPr>
        <p:spPr>
          <a:xfrm>
            <a:off x="323528" y="1268760"/>
            <a:ext cx="6957416" cy="430887"/>
          </a:xfrm>
          <a:prstGeom prst="rect">
            <a:avLst/>
          </a:prstGeom>
          <a:noFill/>
        </p:spPr>
        <p:txBody>
          <a:bodyPr wrap="square" rtlCol="0">
            <a:spAutoFit/>
          </a:bodyPr>
          <a:lstStyle/>
          <a:p>
            <a:r>
              <a:rPr lang="es-MX" sz="2200" b="1" dirty="0"/>
              <a:t>¿Qué es la Plataforma Nacional de Transparencia (PNT)?</a:t>
            </a:r>
            <a:endParaRPr lang="es-MX" sz="2200" dirty="0"/>
          </a:p>
        </p:txBody>
      </p:sp>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4333" t="36852" r="24103" b="37701"/>
          <a:stretch/>
        </p:blipFill>
        <p:spPr bwMode="auto">
          <a:xfrm>
            <a:off x="7525917" y="1052736"/>
            <a:ext cx="1294555" cy="936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9" name="8 Marcador de número de diapositiva"/>
          <p:cNvSpPr>
            <a:spLocks noGrp="1"/>
          </p:cNvSpPr>
          <p:nvPr>
            <p:ph type="sldNum" sz="quarter" idx="12"/>
          </p:nvPr>
        </p:nvSpPr>
        <p:spPr/>
        <p:txBody>
          <a:bodyPr/>
          <a:lstStyle/>
          <a:p>
            <a:fld id="{B22EEE92-B417-4ACB-84B0-576613EB8781}" type="slidenum">
              <a:rPr lang="es-MX" smtClean="0"/>
              <a:t>34</a:t>
            </a:fld>
            <a:endParaRPr lang="es-MX"/>
          </a:p>
        </p:txBody>
      </p:sp>
    </p:spTree>
    <p:extLst>
      <p:ext uri="{BB962C8B-B14F-4D97-AF65-F5344CB8AC3E}">
        <p14:creationId xmlns:p14="http://schemas.microsoft.com/office/powerpoint/2010/main" val="252497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rotWithShape="1">
          <a:blip r:embed="rId2"/>
          <a:srcRect l="61963" t="16124" r="19631" b="8977"/>
          <a:stretch/>
        </p:blipFill>
        <p:spPr>
          <a:xfrm>
            <a:off x="4016522" y="0"/>
            <a:ext cx="5127477" cy="6858000"/>
          </a:xfrm>
          <a:prstGeom prst="rect">
            <a:avLst/>
          </a:prstGeom>
        </p:spPr>
      </p:pic>
      <p:sp>
        <p:nvSpPr>
          <p:cNvPr id="2" name="1 Marcador de número de diapositiva"/>
          <p:cNvSpPr txBox="1">
            <a:spLocks/>
          </p:cNvSpPr>
          <p:nvPr/>
        </p:nvSpPr>
        <p:spPr>
          <a:xfrm>
            <a:off x="8647113" y="6408738"/>
            <a:ext cx="366712"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D43386B-512A-4F48-AC60-1F2A615D5642}" type="slidenum">
              <a:rPr lang="es-MX" sz="1200" smtClean="0">
                <a:solidFill>
                  <a:schemeClr val="bg1">
                    <a:lumMod val="50000"/>
                  </a:schemeClr>
                </a:solidFill>
              </a:rPr>
              <a:pPr>
                <a:defRPr/>
              </a:pPr>
              <a:t>35</a:t>
            </a:fld>
            <a:endParaRPr lang="es-MX" sz="1200" dirty="0">
              <a:solidFill>
                <a:schemeClr val="bg1">
                  <a:lumMod val="50000"/>
                </a:schemeClr>
              </a:solidFill>
            </a:endParaRPr>
          </a:p>
        </p:txBody>
      </p:sp>
      <p:sp>
        <p:nvSpPr>
          <p:cNvPr id="4" name="1 CuadroTexto"/>
          <p:cNvSpPr txBox="1"/>
          <p:nvPr/>
        </p:nvSpPr>
        <p:spPr>
          <a:xfrm>
            <a:off x="107504" y="2636912"/>
            <a:ext cx="3384376" cy="353943"/>
          </a:xfrm>
          <a:prstGeom prst="rect">
            <a:avLst/>
          </a:prstGeom>
          <a:noFill/>
        </p:spPr>
        <p:txBody>
          <a:bodyPr wrap="square" rtlCol="0">
            <a:spAutoFit/>
          </a:bodyPr>
          <a:lstStyle/>
          <a:p>
            <a:r>
              <a:rPr lang="es-MX" sz="1700" dirty="0"/>
              <a:t>Cuatro sistemas (Art. 50 LGTAIP):</a:t>
            </a:r>
            <a:endParaRPr lang="es-ES" sz="1700" dirty="0"/>
          </a:p>
        </p:txBody>
      </p:sp>
      <p:sp>
        <p:nvSpPr>
          <p:cNvPr id="5" name="36 CuadroTexto"/>
          <p:cNvSpPr txBox="1"/>
          <p:nvPr/>
        </p:nvSpPr>
        <p:spPr>
          <a:xfrm>
            <a:off x="107504" y="3051538"/>
            <a:ext cx="3384376" cy="584775"/>
          </a:xfrm>
          <a:prstGeom prst="rect">
            <a:avLst/>
          </a:prstGeom>
          <a:noFill/>
        </p:spPr>
        <p:txBody>
          <a:bodyPr wrap="square" rtlCol="0">
            <a:spAutoFit/>
          </a:bodyPr>
          <a:lstStyle/>
          <a:p>
            <a:pPr marL="285750" indent="-285750">
              <a:buFont typeface="Arial" panose="020B0604020202020204" pitchFamily="34" charset="0"/>
              <a:buChar char="•"/>
            </a:pPr>
            <a:r>
              <a:rPr lang="es-MX" sz="1600" dirty="0"/>
              <a:t>Sistema de solicitudes de acceso a la información</a:t>
            </a:r>
            <a:endParaRPr lang="es-ES" sz="1600" dirty="0"/>
          </a:p>
        </p:txBody>
      </p:sp>
      <p:cxnSp>
        <p:nvCxnSpPr>
          <p:cNvPr id="6" name="3 Conector recto de flecha"/>
          <p:cNvCxnSpPr/>
          <p:nvPr/>
        </p:nvCxnSpPr>
        <p:spPr>
          <a:xfrm>
            <a:off x="3250146" y="3406352"/>
            <a:ext cx="1537878" cy="3135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37 CuadroTexto"/>
          <p:cNvSpPr txBox="1"/>
          <p:nvPr/>
        </p:nvSpPr>
        <p:spPr>
          <a:xfrm>
            <a:off x="107504" y="4356393"/>
            <a:ext cx="3384376" cy="584775"/>
          </a:xfrm>
          <a:prstGeom prst="rect">
            <a:avLst/>
          </a:prstGeom>
          <a:noFill/>
        </p:spPr>
        <p:txBody>
          <a:bodyPr wrap="square" rtlCol="0">
            <a:spAutoFit/>
          </a:bodyPr>
          <a:lstStyle/>
          <a:p>
            <a:pPr marL="285750" indent="-285750">
              <a:buFont typeface="Arial" panose="020B0604020202020204" pitchFamily="34" charset="0"/>
              <a:buChar char="•"/>
            </a:pPr>
            <a:r>
              <a:rPr lang="es-MX" sz="1600" dirty="0"/>
              <a:t>Sistema de portales de obligaciones de transparencia</a:t>
            </a:r>
            <a:endParaRPr lang="es-ES" sz="1600" dirty="0"/>
          </a:p>
        </p:txBody>
      </p:sp>
      <p:cxnSp>
        <p:nvCxnSpPr>
          <p:cNvPr id="8" name="38 Conector recto de flecha"/>
          <p:cNvCxnSpPr/>
          <p:nvPr/>
        </p:nvCxnSpPr>
        <p:spPr>
          <a:xfrm>
            <a:off x="2843808" y="4613066"/>
            <a:ext cx="1944216" cy="4457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39 CuadroTexto"/>
          <p:cNvSpPr txBox="1"/>
          <p:nvPr/>
        </p:nvSpPr>
        <p:spPr>
          <a:xfrm>
            <a:off x="107504" y="3699610"/>
            <a:ext cx="3384376" cy="584775"/>
          </a:xfrm>
          <a:prstGeom prst="rect">
            <a:avLst/>
          </a:prstGeom>
          <a:noFill/>
        </p:spPr>
        <p:txBody>
          <a:bodyPr wrap="square" rtlCol="0">
            <a:spAutoFit/>
          </a:bodyPr>
          <a:lstStyle/>
          <a:p>
            <a:pPr marL="285750" indent="-285750">
              <a:buFont typeface="Arial" panose="020B0604020202020204" pitchFamily="34" charset="0"/>
              <a:buChar char="•"/>
            </a:pPr>
            <a:r>
              <a:rPr lang="es-MX" sz="1600" dirty="0"/>
              <a:t>Sistema de gestión de medios de impugnación</a:t>
            </a:r>
            <a:endParaRPr lang="es-ES" sz="1600" dirty="0"/>
          </a:p>
        </p:txBody>
      </p:sp>
      <p:cxnSp>
        <p:nvCxnSpPr>
          <p:cNvPr id="10" name="41 Conector recto de flecha"/>
          <p:cNvCxnSpPr/>
          <p:nvPr/>
        </p:nvCxnSpPr>
        <p:spPr>
          <a:xfrm flipV="1">
            <a:off x="3113838" y="3636313"/>
            <a:ext cx="4287060" cy="34682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44 CuadroTexto"/>
          <p:cNvSpPr txBox="1"/>
          <p:nvPr/>
        </p:nvSpPr>
        <p:spPr>
          <a:xfrm>
            <a:off x="107504" y="5004465"/>
            <a:ext cx="4104456" cy="584775"/>
          </a:xfrm>
          <a:prstGeom prst="rect">
            <a:avLst/>
          </a:prstGeom>
          <a:noFill/>
        </p:spPr>
        <p:txBody>
          <a:bodyPr wrap="square" rtlCol="0">
            <a:spAutoFit/>
          </a:bodyPr>
          <a:lstStyle/>
          <a:p>
            <a:pPr marL="285750" indent="-285750">
              <a:buFont typeface="Arial" panose="020B0604020202020204" pitchFamily="34" charset="0"/>
              <a:buChar char="•"/>
            </a:pPr>
            <a:r>
              <a:rPr lang="es-MX" sz="1600" dirty="0"/>
              <a:t>Sistema de comunicación entre Organismos garantes y sujetos obligados</a:t>
            </a:r>
            <a:endParaRPr lang="es-ES" sz="1600" dirty="0"/>
          </a:p>
        </p:txBody>
      </p:sp>
      <p:cxnSp>
        <p:nvCxnSpPr>
          <p:cNvPr id="12" name="48 Conector recto de flecha"/>
          <p:cNvCxnSpPr/>
          <p:nvPr/>
        </p:nvCxnSpPr>
        <p:spPr>
          <a:xfrm>
            <a:off x="4121950" y="5328593"/>
            <a:ext cx="2826314" cy="5333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52 CuadroTexto"/>
          <p:cNvSpPr txBox="1"/>
          <p:nvPr/>
        </p:nvSpPr>
        <p:spPr>
          <a:xfrm>
            <a:off x="107504" y="5661248"/>
            <a:ext cx="3672408" cy="1138773"/>
          </a:xfrm>
          <a:prstGeom prst="rect">
            <a:avLst/>
          </a:prstGeom>
          <a:noFill/>
        </p:spPr>
        <p:txBody>
          <a:bodyPr wrap="square" rtlCol="0">
            <a:spAutoFit/>
          </a:bodyPr>
          <a:lstStyle/>
          <a:p>
            <a:r>
              <a:rPr lang="es-MX" sz="1700" dirty="0"/>
              <a:t>Y una sección de </a:t>
            </a:r>
            <a:r>
              <a:rPr lang="es-MX" sz="1700" b="1" dirty="0"/>
              <a:t>noticias y eventos </a:t>
            </a:r>
            <a:r>
              <a:rPr lang="es-MX" sz="1700" dirty="0"/>
              <a:t>para informar oportunamente de sucesos relevantes en los estados y la federación</a:t>
            </a:r>
            <a:endParaRPr lang="es-ES" sz="1700" dirty="0"/>
          </a:p>
        </p:txBody>
      </p:sp>
      <p:cxnSp>
        <p:nvCxnSpPr>
          <p:cNvPr id="16" name="80 Conector recto de flecha"/>
          <p:cNvCxnSpPr/>
          <p:nvPr/>
        </p:nvCxnSpPr>
        <p:spPr>
          <a:xfrm>
            <a:off x="3275856" y="6093296"/>
            <a:ext cx="2880320"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82 CuadroTexto"/>
          <p:cNvSpPr txBox="1"/>
          <p:nvPr/>
        </p:nvSpPr>
        <p:spPr>
          <a:xfrm>
            <a:off x="107504" y="2138953"/>
            <a:ext cx="2736304" cy="353943"/>
          </a:xfrm>
          <a:prstGeom prst="rect">
            <a:avLst/>
          </a:prstGeom>
          <a:noFill/>
        </p:spPr>
        <p:txBody>
          <a:bodyPr wrap="square" rtlCol="0">
            <a:spAutoFit/>
          </a:bodyPr>
          <a:lstStyle/>
          <a:p>
            <a:r>
              <a:rPr lang="es-MX" sz="1700" dirty="0"/>
              <a:t>Buscador de información</a:t>
            </a:r>
            <a:endParaRPr lang="es-ES" sz="1700" dirty="0"/>
          </a:p>
        </p:txBody>
      </p:sp>
      <p:cxnSp>
        <p:nvCxnSpPr>
          <p:cNvPr id="18" name="83 Conector recto de flecha"/>
          <p:cNvCxnSpPr/>
          <p:nvPr/>
        </p:nvCxnSpPr>
        <p:spPr>
          <a:xfrm>
            <a:off x="2483768" y="2355850"/>
            <a:ext cx="3024336" cy="73749"/>
          </a:xfrm>
          <a:prstGeom prst="straightConnector1">
            <a:avLst/>
          </a:prstGeom>
          <a:ln w="158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CuadroTexto 25"/>
          <p:cNvSpPr txBox="1"/>
          <p:nvPr/>
        </p:nvSpPr>
        <p:spPr>
          <a:xfrm>
            <a:off x="116765" y="982469"/>
            <a:ext cx="3807164" cy="646331"/>
          </a:xfrm>
          <a:prstGeom prst="rect">
            <a:avLst/>
          </a:prstGeom>
          <a:noFill/>
        </p:spPr>
        <p:txBody>
          <a:bodyPr wrap="square" rtlCol="0">
            <a:spAutoFit/>
          </a:bodyPr>
          <a:lstStyle/>
          <a:p>
            <a:pPr algn="ctr"/>
            <a:r>
              <a:rPr lang="es-MX" b="1" u="sng" dirty="0">
                <a:solidFill>
                  <a:srgbClr val="C00000"/>
                </a:solidFill>
              </a:rPr>
              <a:t>PNT: mayor facilidad para el ejercicio del DAIP</a:t>
            </a:r>
          </a:p>
        </p:txBody>
      </p:sp>
      <p:pic>
        <p:nvPicPr>
          <p:cNvPr id="25" name="2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33" name="82 CuadroTexto"/>
          <p:cNvSpPr txBox="1"/>
          <p:nvPr/>
        </p:nvSpPr>
        <p:spPr>
          <a:xfrm>
            <a:off x="107504" y="1700808"/>
            <a:ext cx="2736304" cy="353943"/>
          </a:xfrm>
          <a:prstGeom prst="rect">
            <a:avLst/>
          </a:prstGeom>
          <a:noFill/>
        </p:spPr>
        <p:txBody>
          <a:bodyPr wrap="square" rtlCol="0">
            <a:spAutoFit/>
          </a:bodyPr>
          <a:lstStyle/>
          <a:p>
            <a:r>
              <a:rPr lang="es-ES" sz="1700" dirty="0"/>
              <a:t>Acceso y/o registro</a:t>
            </a:r>
          </a:p>
        </p:txBody>
      </p:sp>
      <p:cxnSp>
        <p:nvCxnSpPr>
          <p:cNvPr id="35" name="83 Conector recto de flecha"/>
          <p:cNvCxnSpPr/>
          <p:nvPr/>
        </p:nvCxnSpPr>
        <p:spPr>
          <a:xfrm flipV="1">
            <a:off x="1943708" y="1836113"/>
            <a:ext cx="2340260" cy="53429"/>
          </a:xfrm>
          <a:prstGeom prst="straightConnector1">
            <a:avLst/>
          </a:prstGeom>
          <a:ln w="158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4836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6830888" y="6356350"/>
            <a:ext cx="2133600" cy="365125"/>
          </a:xfrm>
        </p:spPr>
        <p:txBody>
          <a:bodyPr/>
          <a:lstStyle/>
          <a:p>
            <a:fld id="{B22EEE92-B417-4ACB-84B0-576613EB8781}" type="slidenum">
              <a:rPr lang="es-MX" smtClean="0"/>
              <a:t>36</a:t>
            </a:fld>
            <a:endParaRPr lang="es-MX"/>
          </a:p>
        </p:txBody>
      </p:sp>
      <p:pic>
        <p:nvPicPr>
          <p:cNvPr id="2" name="Imagen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840560" y="252229"/>
            <a:ext cx="4968552" cy="6469246"/>
          </a:xfrm>
          <a:prstGeom prst="rect">
            <a:avLst/>
          </a:prstGeom>
        </p:spPr>
      </p:pic>
    </p:spTree>
    <p:extLst>
      <p:ext uri="{BB962C8B-B14F-4D97-AF65-F5344CB8AC3E}">
        <p14:creationId xmlns:p14="http://schemas.microsoft.com/office/powerpoint/2010/main" val="1986740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B22EEE92-B417-4ACB-84B0-576613EB8781}" type="slidenum">
              <a:rPr lang="es-MX" smtClean="0"/>
              <a:t>37</a:t>
            </a:fld>
            <a:endParaRPr lang="es-MX"/>
          </a:p>
        </p:txBody>
      </p:sp>
      <p:pic>
        <p:nvPicPr>
          <p:cNvPr id="6" name="Imagen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91680" y="279179"/>
            <a:ext cx="5688632" cy="6434039"/>
          </a:xfrm>
          <a:prstGeom prst="rect">
            <a:avLst/>
          </a:prstGeom>
        </p:spPr>
      </p:pic>
    </p:spTree>
    <p:extLst>
      <p:ext uri="{BB962C8B-B14F-4D97-AF65-F5344CB8AC3E}">
        <p14:creationId xmlns:p14="http://schemas.microsoft.com/office/powerpoint/2010/main" val="1643642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B22EEE92-B417-4ACB-84B0-576613EB8781}" type="slidenum">
              <a:rPr lang="es-MX" smtClean="0"/>
              <a:t>38</a:t>
            </a:fld>
            <a:endParaRPr lang="es-MX"/>
          </a:p>
        </p:txBody>
      </p:sp>
      <p:pic>
        <p:nvPicPr>
          <p:cNvPr id="6" name="5CD822E6-8107-4790-A28D-CB70F4499FBC" descr="cid:5CD822E6-8107-4790-A28D-CB70F4499FBC"/>
          <p:cNvPicPr/>
          <p:nvPr/>
        </p:nvPicPr>
        <p:blipFill rotWithShape="1">
          <a:blip r:embed="rId2" r:link="rId3">
            <a:extLst>
              <a:ext uri="{28A0092B-C50C-407E-A947-70E740481C1C}">
                <a14:useLocalDpi xmlns:a14="http://schemas.microsoft.com/office/drawing/2010/main" val="0"/>
              </a:ext>
            </a:extLst>
          </a:blip>
          <a:srcRect l="7160" t="5598" r="6657" b="35589"/>
          <a:stretch/>
        </p:blipFill>
        <p:spPr bwMode="auto">
          <a:xfrm>
            <a:off x="683568" y="188641"/>
            <a:ext cx="7920880" cy="6552727"/>
          </a:xfrm>
          <a:prstGeom prst="rect">
            <a:avLst/>
          </a:prstGeom>
          <a:noFill/>
          <a:ln>
            <a:noFill/>
          </a:ln>
        </p:spPr>
      </p:pic>
    </p:spTree>
    <p:extLst>
      <p:ext uri="{BB962C8B-B14F-4D97-AF65-F5344CB8AC3E}">
        <p14:creationId xmlns:p14="http://schemas.microsoft.com/office/powerpoint/2010/main" val="2414560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B22EEE92-B417-4ACB-84B0-576613EB8781}" type="slidenum">
              <a:rPr lang="es-MX" smtClean="0"/>
              <a:t>39</a:t>
            </a:fld>
            <a:endParaRPr lang="es-MX"/>
          </a:p>
        </p:txBody>
      </p:sp>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t="3801" b="34250"/>
          <a:stretch/>
        </p:blipFill>
        <p:spPr>
          <a:xfrm>
            <a:off x="472955" y="29923"/>
            <a:ext cx="8347517" cy="6691552"/>
          </a:xfrm>
          <a:prstGeom prst="rect">
            <a:avLst/>
          </a:prstGeom>
        </p:spPr>
      </p:pic>
    </p:spTree>
    <p:extLst>
      <p:ext uri="{BB962C8B-B14F-4D97-AF65-F5344CB8AC3E}">
        <p14:creationId xmlns:p14="http://schemas.microsoft.com/office/powerpoint/2010/main" val="925376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B22EEE92-B417-4ACB-84B0-576613EB8781}" type="slidenum">
              <a:rPr lang="es-MX" smtClean="0"/>
              <a:t>40</a:t>
            </a:fld>
            <a:endParaRPr lang="es-MX"/>
          </a:p>
        </p:txBody>
      </p:sp>
      <p:pic>
        <p:nvPicPr>
          <p:cNvPr id="3" name="Imagen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44096" y="155352"/>
            <a:ext cx="6068101" cy="6408712"/>
          </a:xfrm>
          <a:prstGeom prst="rect">
            <a:avLst/>
          </a:prstGeom>
        </p:spPr>
      </p:pic>
    </p:spTree>
    <p:extLst>
      <p:ext uri="{BB962C8B-B14F-4D97-AF65-F5344CB8AC3E}">
        <p14:creationId xmlns:p14="http://schemas.microsoft.com/office/powerpoint/2010/main" val="2262355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619672" y="202630"/>
            <a:ext cx="7231388" cy="634082"/>
          </a:xfrm>
          <a:prstGeom prst="rect">
            <a:avLst/>
          </a:prstGeom>
          <a:solidFill>
            <a:srgbClr val="7030A0"/>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200" b="1" cap="small" dirty="0">
                <a:solidFill>
                  <a:schemeClr val="bg1"/>
                </a:solidFill>
              </a:rPr>
              <a:t>Requerimientos para operar la PNT</a:t>
            </a:r>
          </a:p>
        </p:txBody>
      </p:sp>
      <p:sp>
        <p:nvSpPr>
          <p:cNvPr id="5" name="CuadroTexto 4"/>
          <p:cNvSpPr txBox="1"/>
          <p:nvPr/>
        </p:nvSpPr>
        <p:spPr>
          <a:xfrm>
            <a:off x="683568" y="1682219"/>
            <a:ext cx="7706003" cy="4416594"/>
          </a:xfrm>
          <a:prstGeom prst="rect">
            <a:avLst/>
          </a:prstGeom>
          <a:noFill/>
        </p:spPr>
        <p:txBody>
          <a:bodyPr wrap="square" rtlCol="0">
            <a:spAutoFit/>
          </a:bodyPr>
          <a:lstStyle/>
          <a:p>
            <a:pPr marL="342900" indent="-342900" algn="just">
              <a:spcAft>
                <a:spcPts val="1200"/>
              </a:spcAft>
              <a:buFont typeface="Arial" panose="020B0604020202020204" pitchFamily="34" charset="0"/>
              <a:buChar char="•"/>
            </a:pPr>
            <a:r>
              <a:rPr lang="es-MX" sz="2100" dirty="0">
                <a:latin typeface="+mj-lt"/>
              </a:rPr>
              <a:t>Equipo de cómputo con sistema operativo Windows, Linux o MAC.</a:t>
            </a:r>
          </a:p>
          <a:p>
            <a:pPr marL="342900" indent="-342900" algn="just">
              <a:spcAft>
                <a:spcPts val="1200"/>
              </a:spcAft>
              <a:buFont typeface="Arial" panose="020B0604020202020204" pitchFamily="34" charset="0"/>
              <a:buChar char="•"/>
            </a:pPr>
            <a:r>
              <a:rPr lang="es-MX" sz="2100" dirty="0">
                <a:latin typeface="+mj-lt"/>
              </a:rPr>
              <a:t>Navegador de Internet (Internet Explorer, Google Chrome o Firefox).</a:t>
            </a:r>
          </a:p>
          <a:p>
            <a:pPr marL="342900" indent="-342900" algn="just">
              <a:spcAft>
                <a:spcPts val="1200"/>
              </a:spcAft>
              <a:buFont typeface="Arial" panose="020B0604020202020204" pitchFamily="34" charset="0"/>
              <a:buChar char="•"/>
            </a:pPr>
            <a:r>
              <a:rPr lang="es-MX" sz="2100" dirty="0">
                <a:latin typeface="+mj-lt"/>
              </a:rPr>
              <a:t>Tableta o teléfono inteligente con sistema operativo iOS, Android o Windows </a:t>
            </a:r>
            <a:r>
              <a:rPr lang="es-MX" sz="2100" dirty="0" err="1">
                <a:latin typeface="+mj-lt"/>
              </a:rPr>
              <a:t>Phone</a:t>
            </a:r>
            <a:r>
              <a:rPr lang="es-MX" sz="2100" dirty="0">
                <a:latin typeface="+mj-lt"/>
              </a:rPr>
              <a:t>.</a:t>
            </a:r>
          </a:p>
          <a:p>
            <a:pPr marL="342900" indent="-342900" algn="just">
              <a:spcAft>
                <a:spcPts val="1200"/>
              </a:spcAft>
              <a:buFont typeface="Arial" panose="020B0604020202020204" pitchFamily="34" charset="0"/>
              <a:buChar char="•"/>
            </a:pPr>
            <a:r>
              <a:rPr lang="es-MX" sz="2100" dirty="0">
                <a:latin typeface="+mj-lt"/>
              </a:rPr>
              <a:t>Conexión a Internet.</a:t>
            </a:r>
          </a:p>
          <a:p>
            <a:pPr marL="342900" indent="-342900" algn="just">
              <a:spcAft>
                <a:spcPts val="1200"/>
              </a:spcAft>
              <a:buFont typeface="Arial" panose="020B0604020202020204" pitchFamily="34" charset="0"/>
              <a:buChar char="•"/>
            </a:pPr>
            <a:r>
              <a:rPr lang="es-MX" sz="2100" dirty="0">
                <a:latin typeface="+mj-lt"/>
              </a:rPr>
              <a:t>La PNT podrá operar con los mismos equipos de cómputo que actualmente usan las Unidades de Enlace o equivalentes para gestionar las solicitudes de información en Infomex.</a:t>
            </a:r>
          </a:p>
          <a:p>
            <a:pPr marL="342900" indent="-342900" algn="just">
              <a:spcAft>
                <a:spcPts val="1200"/>
              </a:spcAft>
              <a:buFont typeface="Arial" panose="020B0604020202020204" pitchFamily="34" charset="0"/>
              <a:buChar char="•"/>
            </a:pPr>
            <a:r>
              <a:rPr lang="es-MX" sz="2100" dirty="0">
                <a:latin typeface="+mj-lt"/>
              </a:rPr>
              <a:t>No se requerirá de inversión adicional en infraestructura de cómputo y comunicaciones.</a:t>
            </a:r>
            <a:endParaRPr lang="es-ES" sz="2100" dirty="0">
              <a:latin typeface="+mj-lt"/>
            </a:endParaRPr>
          </a:p>
        </p:txBody>
      </p:sp>
      <p:sp>
        <p:nvSpPr>
          <p:cNvPr id="6" name="5 Rectángulo"/>
          <p:cNvSpPr/>
          <p:nvPr/>
        </p:nvSpPr>
        <p:spPr>
          <a:xfrm>
            <a:off x="683568" y="997278"/>
            <a:ext cx="7847725" cy="415498"/>
          </a:xfrm>
          <a:prstGeom prst="rect">
            <a:avLst/>
          </a:prstGeom>
        </p:spPr>
        <p:txBody>
          <a:bodyPr wrap="square">
            <a:spAutoFit/>
          </a:bodyPr>
          <a:lstStyle/>
          <a:p>
            <a:pPr algn="ctr"/>
            <a:r>
              <a:rPr lang="es-MX" sz="2100" b="1" u="sng" dirty="0"/>
              <a:t>Requerimientos de infraestructura para operar la Plataforma</a:t>
            </a:r>
            <a:endParaRPr lang="es-MX" sz="2100" u="sng" dirty="0"/>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173" y="249178"/>
            <a:ext cx="874217" cy="815348"/>
          </a:xfrm>
          <a:prstGeom prst="rect">
            <a:avLst/>
          </a:prstGeom>
        </p:spPr>
      </p:pic>
      <p:sp>
        <p:nvSpPr>
          <p:cNvPr id="8" name="7 Marcador de número de diapositiva"/>
          <p:cNvSpPr>
            <a:spLocks noGrp="1"/>
          </p:cNvSpPr>
          <p:nvPr>
            <p:ph type="sldNum" sz="quarter" idx="12"/>
          </p:nvPr>
        </p:nvSpPr>
        <p:spPr/>
        <p:txBody>
          <a:bodyPr/>
          <a:lstStyle/>
          <a:p>
            <a:fld id="{B22EEE92-B417-4ACB-84B0-576613EB8781}" type="slidenum">
              <a:rPr lang="es-MX" smtClean="0"/>
              <a:t>41</a:t>
            </a:fld>
            <a:endParaRPr lang="es-MX"/>
          </a:p>
        </p:txBody>
      </p:sp>
    </p:spTree>
    <p:extLst>
      <p:ext uri="{BB962C8B-B14F-4D97-AF65-F5344CB8AC3E}">
        <p14:creationId xmlns:p14="http://schemas.microsoft.com/office/powerpoint/2010/main" val="1395785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619672" y="202630"/>
            <a:ext cx="7231388" cy="634082"/>
          </a:xfrm>
          <a:prstGeom prst="rect">
            <a:avLst/>
          </a:prstGeom>
          <a:solidFill>
            <a:srgbClr val="7030A0"/>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200" b="1" cap="small" dirty="0">
                <a:solidFill>
                  <a:schemeClr val="bg1"/>
                </a:solidFill>
              </a:rPr>
              <a:t>Mejoras y beneficios</a:t>
            </a:r>
          </a:p>
        </p:txBody>
      </p:sp>
      <p:sp>
        <p:nvSpPr>
          <p:cNvPr id="3" name="CuadroTexto 4"/>
          <p:cNvSpPr txBox="1"/>
          <p:nvPr/>
        </p:nvSpPr>
        <p:spPr>
          <a:xfrm>
            <a:off x="323528" y="2132856"/>
            <a:ext cx="8424936" cy="4464299"/>
          </a:xfrm>
          <a:prstGeom prst="rect">
            <a:avLst/>
          </a:prstGeom>
          <a:noFill/>
        </p:spPr>
        <p:txBody>
          <a:bodyPr wrap="square" rtlCol="0">
            <a:spAutoFit/>
          </a:bodyPr>
          <a:lstStyle/>
          <a:p>
            <a:pPr marL="342900" indent="-342900" algn="just">
              <a:lnSpc>
                <a:spcPct val="110000"/>
              </a:lnSpc>
              <a:spcAft>
                <a:spcPts val="1200"/>
              </a:spcAft>
              <a:buFont typeface="Arial" panose="020B0604020202020204" pitchFamily="34" charset="0"/>
              <a:buChar char="•"/>
            </a:pPr>
            <a:r>
              <a:rPr lang="es-MX" sz="2100" dirty="0">
                <a:latin typeface="+mj-lt"/>
              </a:rPr>
              <a:t>Los órganos garantes tendrán el control y administración de los sistemas que integrarán la PNT, lo que les permitirá realizar las configuraciones necesarias de su entidad en cada uno de los cuatro sistemas.</a:t>
            </a:r>
          </a:p>
          <a:p>
            <a:pPr marL="342900" indent="-342900" algn="just">
              <a:lnSpc>
                <a:spcPct val="110000"/>
              </a:lnSpc>
              <a:spcAft>
                <a:spcPts val="1200"/>
              </a:spcAft>
              <a:buFont typeface="Arial" panose="020B0604020202020204" pitchFamily="34" charset="0"/>
              <a:buChar char="•"/>
            </a:pPr>
            <a:r>
              <a:rPr lang="es-MX" sz="2100" dirty="0">
                <a:latin typeface="+mj-lt"/>
              </a:rPr>
              <a:t>Tendrán acceso al repositorio de documentos electrónicos del sistema de solicitudes de acceso a la información.</a:t>
            </a:r>
          </a:p>
          <a:p>
            <a:pPr marL="342900" indent="-342900" algn="just">
              <a:lnSpc>
                <a:spcPct val="110000"/>
              </a:lnSpc>
              <a:spcAft>
                <a:spcPts val="1200"/>
              </a:spcAft>
              <a:buFont typeface="Arial" panose="020B0604020202020204" pitchFamily="34" charset="0"/>
              <a:buChar char="•"/>
            </a:pPr>
            <a:r>
              <a:rPr lang="es-MX" sz="2100" dirty="0">
                <a:latin typeface="+mj-lt"/>
              </a:rPr>
              <a:t>Dispondrán de herramientas administrativas que les permitirá realizar el monitoreo de las solicitudes de acceso a la información y los recursos de revisión de cada uno de los poderes del Estado, así como del resto de los sujetos obligados.</a:t>
            </a:r>
          </a:p>
          <a:p>
            <a:pPr marL="342900" indent="-342900" algn="just">
              <a:lnSpc>
                <a:spcPct val="110000"/>
              </a:lnSpc>
              <a:spcAft>
                <a:spcPts val="1200"/>
              </a:spcAft>
              <a:buFont typeface="Arial" panose="020B0604020202020204" pitchFamily="34" charset="0"/>
              <a:buChar char="•"/>
            </a:pPr>
            <a:r>
              <a:rPr lang="es-MX" sz="2100" dirty="0">
                <a:latin typeface="+mj-lt"/>
              </a:rPr>
              <a:t>Contarán con herramientas para obtener información estadística para apoyar la toma de decisiones.</a:t>
            </a:r>
          </a:p>
        </p:txBody>
      </p:sp>
      <p:sp>
        <p:nvSpPr>
          <p:cNvPr id="4" name="3 Rectángulo"/>
          <p:cNvSpPr/>
          <p:nvPr/>
        </p:nvSpPr>
        <p:spPr>
          <a:xfrm>
            <a:off x="828730" y="880332"/>
            <a:ext cx="7775717" cy="1061829"/>
          </a:xfrm>
          <a:prstGeom prst="rect">
            <a:avLst/>
          </a:prstGeom>
        </p:spPr>
        <p:txBody>
          <a:bodyPr wrap="square">
            <a:spAutoFit/>
          </a:bodyPr>
          <a:lstStyle/>
          <a:p>
            <a:pPr algn="ctr"/>
            <a:r>
              <a:rPr lang="es-MX" sz="2100" b="1" dirty="0"/>
              <a:t>Mejoras y beneficios  que la PNT tendrá para los órganos garantes con relación a los sistemas de información con los que actualmente cuentan</a:t>
            </a:r>
            <a:endParaRPr lang="es-MX" sz="2100" dirty="0"/>
          </a:p>
        </p:txBody>
      </p:sp>
      <p:sp>
        <p:nvSpPr>
          <p:cNvPr id="5" name="4 Marcador de número de diapositiva"/>
          <p:cNvSpPr>
            <a:spLocks noGrp="1"/>
          </p:cNvSpPr>
          <p:nvPr>
            <p:ph type="sldNum" sz="quarter" idx="12"/>
          </p:nvPr>
        </p:nvSpPr>
        <p:spPr/>
        <p:txBody>
          <a:bodyPr/>
          <a:lstStyle/>
          <a:p>
            <a:fld id="{B22EEE92-B417-4ACB-84B0-576613EB8781}" type="slidenum">
              <a:rPr lang="es-MX" smtClean="0"/>
              <a:t>42</a:t>
            </a:fld>
            <a:endParaRPr lang="es-MX"/>
          </a:p>
        </p:txBody>
      </p:sp>
    </p:spTree>
    <p:extLst>
      <p:ext uri="{BB962C8B-B14F-4D97-AF65-F5344CB8AC3E}">
        <p14:creationId xmlns:p14="http://schemas.microsoft.com/office/powerpoint/2010/main" val="1728574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619672" y="202630"/>
            <a:ext cx="7231388" cy="634082"/>
          </a:xfrm>
          <a:prstGeom prst="rect">
            <a:avLst/>
          </a:prstGeom>
          <a:solidFill>
            <a:srgbClr val="7030A0"/>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200" b="1" cap="small" dirty="0">
                <a:solidFill>
                  <a:schemeClr val="bg1"/>
                </a:solidFill>
              </a:rPr>
              <a:t>Mejoras y beneficios</a:t>
            </a:r>
          </a:p>
        </p:txBody>
      </p:sp>
      <p:sp>
        <p:nvSpPr>
          <p:cNvPr id="4" name="CuadroTexto 4"/>
          <p:cNvSpPr txBox="1"/>
          <p:nvPr/>
        </p:nvSpPr>
        <p:spPr>
          <a:xfrm>
            <a:off x="395536" y="1196752"/>
            <a:ext cx="8424936" cy="5322676"/>
          </a:xfrm>
          <a:prstGeom prst="rect">
            <a:avLst/>
          </a:prstGeom>
          <a:noFill/>
        </p:spPr>
        <p:txBody>
          <a:bodyPr wrap="square" rtlCol="0">
            <a:spAutoFit/>
          </a:bodyPr>
          <a:lstStyle/>
          <a:p>
            <a:pPr marL="342900" indent="-342900" algn="just">
              <a:lnSpc>
                <a:spcPct val="114000"/>
              </a:lnSpc>
              <a:spcAft>
                <a:spcPts val="1200"/>
              </a:spcAft>
              <a:buFont typeface="Arial" panose="020B0604020202020204" pitchFamily="34" charset="0"/>
              <a:buChar char="•"/>
            </a:pPr>
            <a:r>
              <a:rPr lang="es-MX" sz="2100" dirty="0">
                <a:latin typeface="+mj-lt"/>
              </a:rPr>
              <a:t>Para el portal de obligaciones de transparencia, dispondrán de una solución tecnológica que permitirá estandarizar la integración y presentación de la información, facilitando la administración de los sujetos obligados y los usuarios de cada unidad administrativa.</a:t>
            </a:r>
          </a:p>
          <a:p>
            <a:pPr marL="342900" indent="-342900" algn="just">
              <a:lnSpc>
                <a:spcPct val="114000"/>
              </a:lnSpc>
              <a:spcAft>
                <a:spcPts val="1200"/>
              </a:spcAft>
              <a:buFont typeface="Arial" panose="020B0604020202020204" pitchFamily="34" charset="0"/>
              <a:buChar char="•"/>
            </a:pPr>
            <a:r>
              <a:rPr lang="es-MX" sz="2100" dirty="0">
                <a:latin typeface="+mj-lt"/>
              </a:rPr>
              <a:t>Los órganos garantes podrán monitorear el grado de avance de cada uno de los sujetos obligados, en la integración de información de obligaciones de trasparencia.</a:t>
            </a:r>
          </a:p>
          <a:p>
            <a:pPr marL="342900" indent="-342900" algn="just">
              <a:lnSpc>
                <a:spcPct val="114000"/>
              </a:lnSpc>
              <a:spcAft>
                <a:spcPts val="1200"/>
              </a:spcAft>
              <a:buFont typeface="Arial" panose="020B0604020202020204" pitchFamily="34" charset="0"/>
              <a:buChar char="•"/>
            </a:pPr>
            <a:r>
              <a:rPr lang="es-MX" sz="2100" dirty="0">
                <a:latin typeface="+mj-lt"/>
              </a:rPr>
              <a:t>La infraestructura tecnológica de la PNT será proporcionada por el INAI, por lo que los órganos garantes ya no deberán realizar inversiones para mantener la operación de los sistemas que conformarán la Plataforma.</a:t>
            </a:r>
          </a:p>
          <a:p>
            <a:pPr marL="342900" indent="-342900" algn="just">
              <a:lnSpc>
                <a:spcPct val="114000"/>
              </a:lnSpc>
              <a:spcAft>
                <a:spcPts val="1200"/>
              </a:spcAft>
              <a:buFont typeface="Arial" panose="020B0604020202020204" pitchFamily="34" charset="0"/>
              <a:buChar char="•"/>
            </a:pPr>
            <a:r>
              <a:rPr lang="es-MX" sz="2100" dirty="0">
                <a:latin typeface="+mj-lt"/>
              </a:rPr>
              <a:t>La Plataforma incorporará la facilidad de enviar avisos a través de mensajes de texto SMS y el costo de este servicio, será cubierto por el INAI.</a:t>
            </a:r>
          </a:p>
        </p:txBody>
      </p:sp>
      <p:sp>
        <p:nvSpPr>
          <p:cNvPr id="5" name="4 Marcador de número de diapositiva"/>
          <p:cNvSpPr>
            <a:spLocks noGrp="1"/>
          </p:cNvSpPr>
          <p:nvPr>
            <p:ph type="sldNum" sz="quarter" idx="12"/>
          </p:nvPr>
        </p:nvSpPr>
        <p:spPr/>
        <p:txBody>
          <a:bodyPr/>
          <a:lstStyle/>
          <a:p>
            <a:fld id="{B22EEE92-B417-4ACB-84B0-576613EB8781}" type="slidenum">
              <a:rPr lang="es-MX" smtClean="0"/>
              <a:t>43</a:t>
            </a:fld>
            <a:endParaRPr lang="es-MX"/>
          </a:p>
        </p:txBody>
      </p:sp>
    </p:spTree>
    <p:extLst>
      <p:ext uri="{BB962C8B-B14F-4D97-AF65-F5344CB8AC3E}">
        <p14:creationId xmlns:p14="http://schemas.microsoft.com/office/powerpoint/2010/main" val="1728574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Rectángulo"/>
          <p:cNvSpPr/>
          <p:nvPr/>
        </p:nvSpPr>
        <p:spPr>
          <a:xfrm>
            <a:off x="-6063" y="2604981"/>
            <a:ext cx="9144000" cy="428628"/>
          </a:xfrm>
          <a:prstGeom prst="rect">
            <a:avLst/>
          </a:prstGeom>
          <a:gradFill>
            <a:gsLst>
              <a:gs pos="50000">
                <a:schemeClr val="accent4">
                  <a:lumMod val="60000"/>
                  <a:lumOff val="40000"/>
                  <a:alpha val="75000"/>
                </a:schemeClr>
              </a:gs>
              <a:gs pos="100000">
                <a:schemeClr val="accent1">
                  <a:tint val="23500"/>
                  <a:satMod val="1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9 Rectángulo"/>
          <p:cNvSpPr/>
          <p:nvPr/>
        </p:nvSpPr>
        <p:spPr>
          <a:xfrm>
            <a:off x="605498" y="1724615"/>
            <a:ext cx="7920879" cy="707886"/>
          </a:xfrm>
          <a:prstGeom prst="rect">
            <a:avLst/>
          </a:prstGeom>
        </p:spPr>
        <p:txBody>
          <a:bodyPr wrap="square">
            <a:spAutoFit/>
          </a:bodyPr>
          <a:lstStyle/>
          <a:p>
            <a:pPr algn="ctr"/>
            <a:r>
              <a:rPr lang="es-MX" sz="4000" b="1" i="1" cap="small" dirty="0">
                <a:effectLst>
                  <a:outerShdw blurRad="38100" dist="38100" dir="2700000" algn="tl">
                    <a:srgbClr val="000000">
                      <a:alpha val="43137"/>
                    </a:srgbClr>
                  </a:outerShdw>
                </a:effectLst>
                <a:latin typeface="Calibri" pitchFamily="34" charset="0"/>
              </a:rPr>
              <a:t>¡Muchas Gracias por su Atención!</a:t>
            </a:r>
          </a:p>
        </p:txBody>
      </p:sp>
      <p:sp>
        <p:nvSpPr>
          <p:cNvPr id="5" name="15 Rectángulo"/>
          <p:cNvSpPr/>
          <p:nvPr/>
        </p:nvSpPr>
        <p:spPr>
          <a:xfrm>
            <a:off x="245457" y="2576517"/>
            <a:ext cx="8640960" cy="492443"/>
          </a:xfrm>
          <a:prstGeom prst="rect">
            <a:avLst/>
          </a:prstGeom>
        </p:spPr>
        <p:txBody>
          <a:bodyPr wrap="square">
            <a:spAutoFit/>
          </a:bodyPr>
          <a:lstStyle/>
          <a:p>
            <a:pPr algn="ctr"/>
            <a:r>
              <a:rPr lang="es-MX" sz="2600" b="1" cap="small" dirty="0">
                <a:effectLst>
                  <a:outerShdw blurRad="38100" dist="38100" dir="2700000" algn="tl">
                    <a:srgbClr val="000000">
                      <a:alpha val="43137"/>
                    </a:srgbClr>
                  </a:outerShdw>
                </a:effectLst>
                <a:latin typeface="Calibri" pitchFamily="34" charset="0"/>
              </a:rPr>
              <a:t>Mtro. Oscar M. Guerra Ford</a:t>
            </a:r>
          </a:p>
        </p:txBody>
      </p:sp>
      <p:sp>
        <p:nvSpPr>
          <p:cNvPr id="6" name="15 Rectángulo"/>
          <p:cNvSpPr/>
          <p:nvPr/>
        </p:nvSpPr>
        <p:spPr>
          <a:xfrm>
            <a:off x="893529" y="4093909"/>
            <a:ext cx="7344815" cy="2431435"/>
          </a:xfrm>
          <a:prstGeom prst="rect">
            <a:avLst/>
          </a:prstGeom>
        </p:spPr>
        <p:txBody>
          <a:bodyPr wrap="square">
            <a:spAutoFit/>
          </a:bodyPr>
          <a:lstStyle/>
          <a:p>
            <a:pPr algn="ctr">
              <a:spcAft>
                <a:spcPts val="600"/>
              </a:spcAft>
            </a:pPr>
            <a:r>
              <a:rPr lang="es-MX" sz="2400" b="1" cap="small" dirty="0">
                <a:effectLst>
                  <a:outerShdw blurRad="38100" dist="38100" dir="2700000" algn="tl">
                    <a:srgbClr val="000000">
                      <a:alpha val="43137"/>
                    </a:srgbClr>
                  </a:outerShdw>
                </a:effectLst>
                <a:latin typeface="Calibri" pitchFamily="34" charset="0"/>
              </a:rPr>
              <a:t>Instituto Nacional de Transparencia, Acceso a la Información y Protección de Datos Personales</a:t>
            </a:r>
          </a:p>
          <a:p>
            <a:pPr algn="ctr">
              <a:spcAft>
                <a:spcPts val="600"/>
              </a:spcAft>
            </a:pPr>
            <a:r>
              <a:rPr lang="es-MX" sz="1600" b="1" dirty="0">
                <a:latin typeface="Calibri" pitchFamily="34" charset="0"/>
              </a:rPr>
              <a:t>Insurgentes Sur No. 3211 Col. Insurgentes Cuicuilco,</a:t>
            </a:r>
          </a:p>
          <a:p>
            <a:pPr algn="ctr">
              <a:spcAft>
                <a:spcPts val="600"/>
              </a:spcAft>
            </a:pPr>
            <a:r>
              <a:rPr lang="es-MX" sz="1600" b="1" dirty="0">
                <a:latin typeface="Calibri" pitchFamily="34" charset="0"/>
              </a:rPr>
              <a:t>Delegación Coyoacán, C.P. 04530, México, D.F.</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(55) 5004 2400</a:t>
            </a:r>
          </a:p>
          <a:p>
            <a:pPr algn="ctr">
              <a:spcAft>
                <a:spcPts val="600"/>
              </a:spcAft>
            </a:pPr>
            <a:r>
              <a:rPr lang="es-MX" sz="2600" b="1" cap="small" dirty="0">
                <a:effectLst>
                  <a:outerShdw blurRad="38100" dist="38100" dir="2700000" algn="tl">
                    <a:srgbClr val="000000">
                      <a:alpha val="43137"/>
                    </a:srgbClr>
                  </a:outerShdw>
                </a:effectLst>
                <a:latin typeface="Calibri" pitchFamily="34" charset="0"/>
              </a:rPr>
              <a:t>Tel INAI: 01 800 835 4324</a:t>
            </a:r>
          </a:p>
        </p:txBody>
      </p:sp>
      <p:sp>
        <p:nvSpPr>
          <p:cNvPr id="7" name="15 Rectángulo"/>
          <p:cNvSpPr/>
          <p:nvPr/>
        </p:nvSpPr>
        <p:spPr>
          <a:xfrm>
            <a:off x="251520" y="3297178"/>
            <a:ext cx="8640960" cy="707886"/>
          </a:xfrm>
          <a:prstGeom prst="rect">
            <a:avLst/>
          </a:prstGeom>
        </p:spPr>
        <p:txBody>
          <a:bodyPr wrap="square">
            <a:spAutoFit/>
          </a:bodyPr>
          <a:lstStyle/>
          <a:p>
            <a:pPr algn="ctr"/>
            <a:r>
              <a:rPr lang="es-MX" sz="2000" b="1" dirty="0">
                <a:effectLst>
                  <a:outerShdw blurRad="38100" dist="38100" dir="2700000" algn="tl">
                    <a:srgbClr val="000000">
                      <a:alpha val="43137"/>
                    </a:srgbClr>
                  </a:outerShdw>
                </a:effectLst>
                <a:latin typeface="Calibri" pitchFamily="34" charset="0"/>
              </a:rPr>
              <a:t>Twitter: @</a:t>
            </a:r>
            <a:r>
              <a:rPr lang="es-MX" sz="2000" b="1" dirty="0" err="1">
                <a:effectLst>
                  <a:outerShdw blurRad="38100" dist="38100" dir="2700000" algn="tl">
                    <a:srgbClr val="000000">
                      <a:alpha val="43137"/>
                    </a:srgbClr>
                  </a:outerShdw>
                </a:effectLst>
                <a:latin typeface="Calibri" pitchFamily="34" charset="0"/>
              </a:rPr>
              <a:t>oscarguerraford</a:t>
            </a:r>
            <a:endParaRPr lang="es-MX" sz="2000" b="1" dirty="0">
              <a:effectLst>
                <a:outerShdw blurRad="38100" dist="38100" dir="2700000" algn="tl">
                  <a:srgbClr val="000000">
                    <a:alpha val="43137"/>
                  </a:srgbClr>
                </a:outerShdw>
              </a:effectLst>
              <a:latin typeface="Calibri" pitchFamily="34" charset="0"/>
            </a:endParaRPr>
          </a:p>
          <a:p>
            <a:pPr algn="ctr"/>
            <a:r>
              <a:rPr lang="es-MX" sz="2000" b="1" dirty="0">
                <a:effectLst>
                  <a:outerShdw blurRad="38100" dist="38100" dir="2700000" algn="tl">
                    <a:srgbClr val="000000">
                      <a:alpha val="43137"/>
                    </a:srgbClr>
                  </a:outerShdw>
                </a:effectLst>
                <a:latin typeface="Calibri" pitchFamily="34" charset="0"/>
              </a:rPr>
              <a:t>Correo electrónico: oscar.guerra@inai.org.mx</a:t>
            </a:r>
          </a:p>
        </p:txBody>
      </p:sp>
      <p:pic>
        <p:nvPicPr>
          <p:cNvPr id="8" name="Imagen 6"/>
          <p:cNvPicPr>
            <a:picLocks noChangeAspect="1"/>
          </p:cNvPicPr>
          <p:nvPr/>
        </p:nvPicPr>
        <p:blipFill rotWithShape="1">
          <a:blip r:embed="rId2" cstate="print">
            <a:extLst>
              <a:ext uri="{28A0092B-C50C-407E-A947-70E740481C1C}">
                <a14:useLocalDpi xmlns:a14="http://schemas.microsoft.com/office/drawing/2010/main" val="0"/>
              </a:ext>
            </a:extLst>
          </a:blip>
          <a:srcRect t="10272" b="15898"/>
          <a:stretch/>
        </p:blipFill>
        <p:spPr>
          <a:xfrm>
            <a:off x="35497" y="44625"/>
            <a:ext cx="2448271" cy="1397014"/>
          </a:xfrm>
          <a:prstGeom prst="rect">
            <a:avLst/>
          </a:prstGeom>
        </p:spPr>
      </p:pic>
      <p:pic>
        <p:nvPicPr>
          <p:cNvPr id="9" name="8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338" y="188640"/>
            <a:ext cx="2717158" cy="1238062"/>
          </a:xfrm>
          <a:prstGeom prst="rect">
            <a:avLst/>
          </a:prstGeom>
          <a:noFill/>
          <a:ln>
            <a:noFill/>
          </a:ln>
        </p:spPr>
      </p:pic>
    </p:spTree>
    <p:extLst>
      <p:ext uri="{BB962C8B-B14F-4D97-AF65-F5344CB8AC3E}">
        <p14:creationId xmlns:p14="http://schemas.microsoft.com/office/powerpoint/2010/main" val="29019796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11660</TotalTime>
  <Words>4342</Words>
  <Application>Microsoft Office PowerPoint</Application>
  <PresentationFormat>Presentación en pantalla (4:3)</PresentationFormat>
  <Paragraphs>770</Paragraphs>
  <Slides>44</Slides>
  <Notes>32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44</vt:i4>
      </vt:variant>
    </vt:vector>
  </HeadingPairs>
  <TitlesOfParts>
    <vt:vector size="51" baseType="lpstr">
      <vt:lpstr>Arial</vt:lpstr>
      <vt:lpstr>Calibri</vt:lpstr>
      <vt:lpstr>Courier New</vt:lpstr>
      <vt:lpstr>Helvetica</vt:lpstr>
      <vt:lpstr>Trebuchet MS</vt:lpstr>
      <vt:lpstr>Wingdings</vt:lpstr>
      <vt:lpstr>Tema de Office</vt:lpstr>
      <vt:lpstr>Presentación de PowerPoint</vt:lpstr>
      <vt:lpstr>Agenda</vt:lpstr>
      <vt:lpstr>Algunas implicaciones de la LGTAIP </vt:lpstr>
      <vt:lpstr>Situación de las obligaciones de transparencia </vt:lpstr>
      <vt:lpstr>Presentación de PowerPoint</vt:lpstr>
      <vt:lpstr>Información de los sujetos obligados</vt:lpstr>
      <vt:lpstr>Homologación de la información</vt:lpstr>
      <vt:lpstr>Fusión de lineamientos de Indicadores </vt:lpstr>
      <vt:lpstr>Homologación y estandarización de información </vt:lpstr>
      <vt:lpstr>Lineamientos conjuntos</vt:lpstr>
      <vt:lpstr>Lineamientos Técnicos : Elementos</vt:lpstr>
      <vt:lpstr>Lineamientos Técnicos : estructura (1/4)</vt:lpstr>
      <vt:lpstr>Lineamientos Técnicos : estructura (2/4)</vt:lpstr>
      <vt:lpstr>Lineamientos Técnicos : estructura (3/4)</vt:lpstr>
      <vt:lpstr>Lineamientos Técnicos : estructura (4/4)</vt:lpstr>
      <vt:lpstr>Agenda</vt:lpstr>
      <vt:lpstr>Fases de trabajo para Lineamientos Generales</vt:lpstr>
      <vt:lpstr>Expertos que revisaron la propuesta</vt:lpstr>
      <vt:lpstr>Expertos que redactaron obligaciones específicas</vt:lpstr>
      <vt:lpstr>Conteo de criterios</vt:lpstr>
      <vt:lpstr>Consultas </vt:lpstr>
      <vt:lpstr>Consultas </vt:lpstr>
      <vt:lpstr>Órganos garantes que participaron</vt:lpstr>
      <vt:lpstr>Órganos garantes que participaron</vt:lpstr>
      <vt:lpstr>Órganos garantes que no enviaron observaciones</vt:lpstr>
      <vt:lpstr>Agenda</vt:lpstr>
      <vt:lpstr>¿Quiénes deberán atender estos lineamientos?</vt:lpstr>
      <vt:lpstr>¿Qué adecuaciones se esperan a los LTG?</vt:lpstr>
      <vt:lpstr>¿Qué adecuaciones se esperan a los LTG?</vt:lpstr>
      <vt:lpstr>¿Cómo se determinará la “aplicabilidad” de obligaciones?</vt:lpstr>
      <vt:lpstr>¿Cuándo deberá cargarse la información a la PNT?</vt:lpstr>
      <vt:lpstr>¿Qué pasará con los municipios con menos  de 70,000 habitantes??</vt:lpstr>
      <vt:lpstr>Ruta crítica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edmundo.vazquez</dc:creator>
  <cp:lastModifiedBy>Jorge Barrera Reyes</cp:lastModifiedBy>
  <cp:revision>992</cp:revision>
  <cp:lastPrinted>2016-02-04T03:21:01Z</cp:lastPrinted>
  <dcterms:created xsi:type="dcterms:W3CDTF">2015-06-30T16:49:15Z</dcterms:created>
  <dcterms:modified xsi:type="dcterms:W3CDTF">2016-03-01T15:22:59Z</dcterms:modified>
</cp:coreProperties>
</file>